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9"/>
  </p:notesMasterIdLst>
  <p:sldIdLst>
    <p:sldId id="260" r:id="rId2"/>
    <p:sldId id="262" r:id="rId3"/>
    <p:sldId id="269" r:id="rId4"/>
    <p:sldId id="261" r:id="rId5"/>
    <p:sldId id="263" r:id="rId6"/>
    <p:sldId id="315" r:id="rId7"/>
    <p:sldId id="270" r:id="rId8"/>
    <p:sldId id="316" r:id="rId9"/>
    <p:sldId id="317" r:id="rId10"/>
    <p:sldId id="278" r:id="rId11"/>
    <p:sldId id="280" r:id="rId12"/>
    <p:sldId id="282" r:id="rId13"/>
    <p:sldId id="281" r:id="rId14"/>
    <p:sldId id="318" r:id="rId15"/>
    <p:sldId id="284" r:id="rId16"/>
    <p:sldId id="283" r:id="rId17"/>
    <p:sldId id="319" r:id="rId18"/>
    <p:sldId id="285" r:id="rId19"/>
    <p:sldId id="286" r:id="rId20"/>
    <p:sldId id="320" r:id="rId21"/>
    <p:sldId id="287" r:id="rId22"/>
    <p:sldId id="288" r:id="rId23"/>
    <p:sldId id="321" r:id="rId24"/>
    <p:sldId id="289" r:id="rId25"/>
    <p:sldId id="290" r:id="rId26"/>
    <p:sldId id="322" r:id="rId27"/>
    <p:sldId id="291" r:id="rId28"/>
    <p:sldId id="292" r:id="rId29"/>
    <p:sldId id="295" r:id="rId30"/>
    <p:sldId id="293" r:id="rId31"/>
    <p:sldId id="294" r:id="rId32"/>
    <p:sldId id="271" r:id="rId33"/>
    <p:sldId id="296" r:id="rId34"/>
    <p:sldId id="272" r:id="rId35"/>
    <p:sldId id="301" r:id="rId36"/>
    <p:sldId id="273" r:id="rId37"/>
    <p:sldId id="314" r:id="rId38"/>
    <p:sldId id="297" r:id="rId39"/>
    <p:sldId id="298" r:id="rId40"/>
    <p:sldId id="299" r:id="rId41"/>
    <p:sldId id="302" r:id="rId42"/>
    <p:sldId id="300" r:id="rId43"/>
    <p:sldId id="274" r:id="rId44"/>
    <p:sldId id="303" r:id="rId45"/>
    <p:sldId id="275" r:id="rId46"/>
    <p:sldId id="304" r:id="rId47"/>
    <p:sldId id="306" r:id="rId48"/>
    <p:sldId id="307" r:id="rId49"/>
    <p:sldId id="308" r:id="rId50"/>
    <p:sldId id="305" r:id="rId51"/>
    <p:sldId id="309" r:id="rId52"/>
    <p:sldId id="310" r:id="rId53"/>
    <p:sldId id="312" r:id="rId54"/>
    <p:sldId id="311" r:id="rId55"/>
    <p:sldId id="276" r:id="rId56"/>
    <p:sldId id="313" r:id="rId57"/>
    <p:sldId id="392" r:id="rId58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6FF"/>
    <a:srgbClr val="0072FF"/>
    <a:srgbClr val="1CB5E0"/>
    <a:srgbClr val="000046"/>
    <a:srgbClr val="00F7FF"/>
    <a:srgbClr val="0A4671"/>
    <a:srgbClr val="114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7"/>
    <p:restoredTop sz="82041" autoAdjust="0"/>
  </p:normalViewPr>
  <p:slideViewPr>
    <p:cSldViewPr snapToGrid="0">
      <p:cViewPr varScale="1">
        <p:scale>
          <a:sx n="55" d="100"/>
          <a:sy n="55" d="100"/>
        </p:scale>
        <p:origin x="12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B713-64C2-0949-8ADC-A04FFD1F6467}" type="datetimeFigureOut">
              <a:rPr lang="en-VN" smtClean="0"/>
              <a:t>02/15/2024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F204-C7F4-F140-967F-D2FA889DA61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996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https://vie.digiist.com/windows/what-is-spooling-buffering-102360.html#:~:text=Spooling%2C%20buffering%20v%C3%A0%20caching%20l%C3%A0,c%C3%A1c%20qu%C3%A1%20tr%C3%ACnh%20m%C3%A1y%20t%C3%ADnh.</a:t>
            </a:r>
          </a:p>
          <a:p>
            <a:r>
              <a:rPr lang="en-US" dirty="0"/>
              <a:t>https://www.javatpoint.com/spooling-in-operating-system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5376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sử dụng shell hoặc CMD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0249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630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VN" smtClean="0"/>
              <a:t>57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6035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319A-62FB-D9AB-91DD-E1478E7A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E55FBA-E532-BB1F-9AD4-40205F001925}"/>
              </a:ext>
            </a:extLst>
          </p:cNvPr>
          <p:cNvSpPr/>
          <p:nvPr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F14C68C-3577-C657-9E87-056612AF8E42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8E437-A7E4-9E4B-E374-2DBE3AB8DADD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A3AA59-2194-A31F-AA96-7C2918465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C352A7-0B18-D7E9-465D-F3B1274BB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A6BB9-0E9C-8F74-60DB-2DA463D4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A43496-358A-E9F0-8CFC-6A952BD4F3E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3DC9D-C96B-54B0-5413-508E29245B5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C856C5-8D5F-4945-AAA3-959D25DF2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7FF3-8245-17A0-DB3A-F0257D51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A1CF5-6C4E-34E9-65C0-4B4D78575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366D05A-8A62-ADE1-F4B2-73F9CA085276}"/>
              </a:ext>
            </a:extLst>
          </p:cNvPr>
          <p:cNvSpPr/>
          <p:nvPr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E6E6A9-35CE-D953-F678-DB52C8ED6EC1}"/>
              </a:ext>
            </a:extLst>
          </p:cNvPr>
          <p:cNvSpPr/>
          <p:nvPr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23" name="Picture 2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14FA3D3-A61E-753A-BCC3-7785EC3F2C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72C38A-5DF7-B873-F169-2EA590FF1122}"/>
              </a:ext>
            </a:extLst>
          </p:cNvPr>
          <p:cNvSpPr txBox="1"/>
          <p:nvPr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0A5A10-F9AF-733C-8C7D-94D87B311EF5}"/>
              </a:ext>
            </a:extLst>
          </p:cNvPr>
          <p:cNvSpPr/>
          <p:nvPr/>
        </p:nvSpPr>
        <p:spPr>
          <a:xfrm>
            <a:off x="105836" y="6604291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DEB9-E93C-A8E4-074F-F195EB1D8AB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75604" y="6587552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VN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VN" smtClean="0"/>
              <a:pPr algn="ctr"/>
              <a:t>‹#›</a:t>
            </a:fld>
            <a:endParaRPr lang="en-V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4981174-E1E5-D0CF-F74E-4BBA287A5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4400" b="1" kern="1200" dirty="0">
                <a:ln>
                  <a:noFill/>
                </a:ln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MÔN HỌC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1F814F0-EAC8-84E1-83C4-B5C359387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VN" sz="28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CHƯƠNG X: TÊN CHƯƠNG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B8543E7-0085-7DF3-5351-E097219BEE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Trình bày: Tên Giảng viên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8BC0B81-9708-34C0-3CBB-EA50270B9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V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28119-6BAB-C115-873B-3333E0D709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89BFB7C-82CD-35DA-78B0-61939675C30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Isosceles Triangle 12">
            <a:extLst>
              <a:ext uri="{FF2B5EF4-FFF2-40B4-BE49-F238E27FC236}">
                <a16:creationId xmlns:a16="http://schemas.microsoft.com/office/drawing/2014/main" id="{F1AD8BE2-8784-9DB9-1A3A-004D08E99025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B3F9BE-D060-4AE5-9B05-00A93CEDA474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F7BBB7-7F1D-719B-6AB4-49756A644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D6C6301-A817-07B7-D6F8-7BF8A400F4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678BD2-3C05-02E1-860A-8140E5CBE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B2F7E29-E5A8-76DD-3D93-2689C0D3AD58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E0E4FB-952A-2B6E-2586-48C49BE80D21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370391-C7B3-5E28-AFC2-B6CDB5BD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0EE5E0-1FFB-FD65-1B10-82B156FC0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B41E1-3772-4F13-70CC-436E12202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reeform 17">
            <a:extLst>
              <a:ext uri="{FF2B5EF4-FFF2-40B4-BE49-F238E27FC236}">
                <a16:creationId xmlns:a16="http://schemas.microsoft.com/office/drawing/2014/main" id="{1AE33AC3-D8A3-A0C9-F457-2C91A7961C16}"/>
              </a:ext>
            </a:extLst>
          </p:cNvPr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1EEBD45F-8A3F-E47B-8A7F-F28DBC8D48ED}"/>
              </a:ext>
            </a:extLst>
          </p:cNvPr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35" name="Picture 3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AC1BB802-52B2-EFEA-2713-E4961B5A1E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E2A877-B6ED-C78F-EC4D-DABE8B8AB338}"/>
              </a:ext>
            </a:extLst>
          </p:cNvPr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35225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AAD69AF-EC8B-72EE-4E78-98A3BAC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72" name="Date Placeholder 3">
            <a:extLst>
              <a:ext uri="{FF2B5EF4-FFF2-40B4-BE49-F238E27FC236}">
                <a16:creationId xmlns:a16="http://schemas.microsoft.com/office/drawing/2014/main" id="{E08B9789-E935-79BF-7612-287E195CA82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972894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CB305D-8829-8A5C-C77A-F06CC22D3171}"/>
              </a:ext>
            </a:extLst>
          </p:cNvPr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B213357-208D-5A7C-6EC3-620968AB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6436960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V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9A81B3C-3C09-2267-567B-AD3F47296C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7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66F8-E091-9C03-CD6B-317D0180ADDD}"/>
              </a:ext>
            </a:extLst>
          </p:cNvPr>
          <p:cNvSpPr/>
          <p:nvPr userDrawn="1"/>
        </p:nvSpPr>
        <p:spPr>
          <a:xfrm>
            <a:off x="16026" y="4629289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5F01B-1418-7515-A2D9-40BE42BE32BD}"/>
              </a:ext>
            </a:extLst>
          </p:cNvPr>
          <p:cNvSpPr/>
          <p:nvPr userDrawn="1"/>
        </p:nvSpPr>
        <p:spPr>
          <a:xfrm>
            <a:off x="16026" y="5005641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161D7-9C70-83EF-EE51-E59464E9FF79}"/>
              </a:ext>
            </a:extLst>
          </p:cNvPr>
          <p:cNvSpPr/>
          <p:nvPr userDrawn="1"/>
        </p:nvSpPr>
        <p:spPr>
          <a:xfrm>
            <a:off x="16026" y="5381993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4F566-E8F9-197C-FC4C-0E96F2163AA2}"/>
              </a:ext>
            </a:extLst>
          </p:cNvPr>
          <p:cNvSpPr/>
          <p:nvPr userDrawn="1"/>
        </p:nvSpPr>
        <p:spPr>
          <a:xfrm>
            <a:off x="16026" y="5758345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0CF87-B708-06C0-11BA-20052748E49F}"/>
              </a:ext>
            </a:extLst>
          </p:cNvPr>
          <p:cNvSpPr/>
          <p:nvPr userDrawn="1"/>
        </p:nvSpPr>
        <p:spPr>
          <a:xfrm>
            <a:off x="16026" y="6134697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E2ADF-9658-9B1B-7EA8-E37B1FC3CB44}"/>
              </a:ext>
            </a:extLst>
          </p:cNvPr>
          <p:cNvSpPr/>
          <p:nvPr userDrawn="1"/>
        </p:nvSpPr>
        <p:spPr>
          <a:xfrm>
            <a:off x="16026" y="6511050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48BE0DC-C12B-7B32-5521-E1BCC5CB89B7}"/>
              </a:ext>
            </a:extLst>
          </p:cNvPr>
          <p:cNvSpPr/>
          <p:nvPr/>
        </p:nvSpPr>
        <p:spPr>
          <a:xfrm>
            <a:off x="1192873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E132-2B15-1D22-000B-D9DC548D1B2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89939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6FB8E2A-4378-29FE-41E3-42BAD72ADA6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470930" y="2095027"/>
            <a:ext cx="6264164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MỤC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24296A-39BF-05BD-6DFB-8046C021F7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70930" y="3169159"/>
            <a:ext cx="8913813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1.x. TÊN MỤC CON (NẾU CÓ)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E1131F0-02AD-0F75-0384-22C665D9450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E2EB23E-8F15-CEEB-55D8-12309376C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6576" y="5231902"/>
            <a:ext cx="2521280" cy="1577819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VN" sz="12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01.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82EF5-131E-F7DD-C939-044C31C113C7}"/>
              </a:ext>
            </a:extLst>
          </p:cNvPr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15ADC-6970-920B-F52B-57201C4697F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677478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1200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319A-62FB-D9AB-91DD-E1478E7A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E55FBA-E532-BB1F-9AD4-40205F001925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F14C68C-3577-C657-9E87-056612AF8E42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8E437-A7E4-9E4B-E374-2DBE3AB8DADD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A3AA59-2194-A31F-AA96-7C2918465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C352A7-0B18-D7E9-465D-F3B1274BB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A6BB9-0E9C-8F74-60DB-2DA463D4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A43496-358A-E9F0-8CFC-6A952BD4F3E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3DC9D-C96B-54B0-5413-508E29245B5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C856C5-8D5F-4945-AAA3-959D25DF2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7FF3-8245-17A0-DB3A-F0257D51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A1CF5-6C4E-34E9-65C0-4B4D78575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366D05A-8A62-ADE1-F4B2-73F9CA085276}"/>
              </a:ext>
            </a:extLst>
          </p:cNvPr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E6E6A9-35CE-D953-F678-DB52C8ED6EC1}"/>
              </a:ext>
            </a:extLst>
          </p:cNvPr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23" name="Picture 2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14FA3D3-A61E-753A-BCC3-7785EC3F2C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72C38A-5DF7-B873-F169-2EA590FF1122}"/>
              </a:ext>
            </a:extLst>
          </p:cNvPr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0A5A10-F9AF-733C-8C7D-94D87B311EF5}"/>
              </a:ext>
            </a:extLst>
          </p:cNvPr>
          <p:cNvSpPr/>
          <p:nvPr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DEB9-E93C-A8E4-074F-F195EB1D8AB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894359" y="6566401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VN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VN" smtClean="0"/>
              <a:pPr algn="ctr"/>
              <a:t>‹#›</a:t>
            </a:fld>
            <a:endParaRPr lang="en-V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4981174-E1E5-D0CF-F74E-4BBA287A5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4400" b="1" kern="1200" dirty="0">
                <a:ln>
                  <a:gradFill>
                    <a:gsLst>
                      <a:gs pos="0">
                        <a:srgbClr val="000046"/>
                      </a:gs>
                      <a:gs pos="100000">
                        <a:srgbClr val="1CB5E0"/>
                      </a:gs>
                    </a:gsLst>
                    <a:lin ang="5400000" scaled="1"/>
                  </a:gradFill>
                </a:ln>
                <a:noFill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MÔN HỌC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1F814F0-EAC8-84E1-83C4-B5C359387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20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CHƯƠNG X: TÊN CHƯƠNG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B8543E7-0085-7DF3-5351-E097219BEE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Trình bày: Tên Giảng viên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8BC0B81-9708-34C0-3CBB-EA50270B9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V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28119-6BAB-C115-873B-3333E0D709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4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V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9A81B3C-3C09-2267-567B-AD3F47296C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15ADC-6970-920B-F52B-57201C4697F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8BE0DC-C12B-7B32-5521-E1BCC5CB89B7}"/>
              </a:ext>
            </a:extLst>
          </p:cNvPr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E132-2B15-1D22-000B-D9DC548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6B2679F-C18F-09A3-96AB-5F2B6ACB82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04109" y="3019167"/>
            <a:ext cx="4583866" cy="1439258"/>
          </a:xfrm>
          <a:prstGeom prst="roundRect">
            <a:avLst>
              <a:gd name="adj" fmla="val 2631"/>
            </a:avLst>
          </a:prstGeom>
          <a:solidFill>
            <a:schemeClr val="bg1">
              <a:lumMod val="95000"/>
            </a:schemeClr>
          </a:solidFill>
          <a:ln w="19050" cap="rnd">
            <a:gradFill flip="none" rotWithShape="1">
              <a:gsLst>
                <a:gs pos="0">
                  <a:srgbClr val="00C6FF"/>
                </a:gs>
                <a:gs pos="99000">
                  <a:srgbClr val="00F7FF"/>
                </a:gs>
              </a:gsLst>
              <a:lin ang="2700000" scaled="1"/>
              <a:tileRect/>
            </a:gradFill>
          </a:ln>
        </p:spPr>
        <p:txBody>
          <a:bodyPr anchor="ctr">
            <a:normAutofit/>
          </a:bodyPr>
          <a:lstStyle>
            <a:lvl1pPr marL="1333500" indent="0">
              <a:buNone/>
              <a:tabLst/>
              <a:defRPr sz="2000" b="1" i="0">
                <a:gradFill flip="none" rotWithShape="1">
                  <a:gsLst>
                    <a:gs pos="100000">
                      <a:srgbClr val="0072FF"/>
                    </a:gs>
                    <a:gs pos="0">
                      <a:srgbClr val="00F7FF"/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Họ và tên</a:t>
            </a:r>
            <a:br>
              <a:rPr lang="en-VN" dirty="0"/>
            </a:br>
            <a:r>
              <a:rPr lang="en-VN" dirty="0"/>
              <a:t>Email</a:t>
            </a:r>
            <a:br>
              <a:rPr lang="en-VN" dirty="0"/>
            </a:br>
            <a:r>
              <a:rPr lang="en-VN" dirty="0"/>
              <a:t>Khoa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094EB-B733-82D9-0C1A-47F50ED8DF48}"/>
              </a:ext>
            </a:extLst>
          </p:cNvPr>
          <p:cNvGrpSpPr/>
          <p:nvPr/>
        </p:nvGrpSpPr>
        <p:grpSpPr>
          <a:xfrm>
            <a:off x="-1" y="4458425"/>
            <a:ext cx="8647103" cy="664514"/>
            <a:chOff x="-349411" y="1322122"/>
            <a:chExt cx="8647103" cy="66451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2951CF-9EB0-47B4-697B-3EC7AC808E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9411" y="1986636"/>
              <a:ext cx="63605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BFAF29A-75A4-8EF7-11D9-AB3F5C16B25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11109" y="1480500"/>
              <a:ext cx="591405" cy="506136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2D0A89-881E-F365-FCB8-0CCF88B4F0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02514" y="1480500"/>
              <a:ext cx="1378423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D5AC8-396E-82A3-EA13-53B0DC1B1744}"/>
                </a:ext>
              </a:extLst>
            </p:cNvPr>
            <p:cNvSpPr/>
            <p:nvPr userDrawn="1"/>
          </p:nvSpPr>
          <p:spPr>
            <a:xfrm>
              <a:off x="7980937" y="1322122"/>
              <a:ext cx="316755" cy="316755"/>
            </a:xfrm>
            <a:prstGeom prst="ellipse">
              <a:avLst/>
            </a:prstGeom>
            <a:gradFill flip="none" rotWithShape="1">
              <a:gsLst>
                <a:gs pos="0">
                  <a:srgbClr val="00F7FF"/>
                </a:gs>
                <a:gs pos="100000">
                  <a:srgbClr val="00C6FF"/>
                </a:gs>
              </a:gsLst>
              <a:lin ang="2700000" scaled="1"/>
              <a:tileRect/>
            </a:gra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D5DF290-BB09-CD5D-D16C-F337A2AE1710}"/>
              </a:ext>
            </a:extLst>
          </p:cNvPr>
          <p:cNvSpPr>
            <a:spLocks noChangeAspect="1"/>
          </p:cNvSpPr>
          <p:nvPr/>
        </p:nvSpPr>
        <p:spPr>
          <a:xfrm>
            <a:off x="796022" y="2736380"/>
            <a:ext cx="2019600" cy="2019600"/>
          </a:xfrm>
          <a:prstGeom prst="ellipse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6519316-5BE7-6687-FE60-23F1FB913498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90326" y="2728996"/>
            <a:ext cx="2020888" cy="20196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F7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VN" dirty="0"/>
              <a:t>Profile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8F295F7-595F-E903-E034-0D8FEC5E0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11214" y="2263753"/>
            <a:ext cx="3576761" cy="622002"/>
          </a:xfrm>
          <a:effectLst>
            <a:innerShdw blurRad="114300">
              <a:srgbClr val="00F7FF"/>
            </a:innerShdw>
          </a:effectLst>
        </p:spPr>
        <p:txBody>
          <a:bodyPr anchor="ctr">
            <a:noAutofit/>
          </a:bodyPr>
          <a:lstStyle>
            <a:lvl1pPr marL="0" indent="0" algn="r">
              <a:buNone/>
              <a:defRPr lang="en-VN" sz="36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GIẢNG VIÊN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1234747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/>
        </p:nvGrpSpPr>
        <p:grpSpPr>
          <a:xfrm>
            <a:off x="-2323526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/>
        </p:nvGrpSpPr>
        <p:grpSpPr>
          <a:xfrm flipH="1">
            <a:off x="9674240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/>
        </p:nvSpPr>
        <p:spPr>
          <a:xfrm>
            <a:off x="82718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27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endParaRPr lang="en-V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3899" y="1559014"/>
            <a:ext cx="8124204" cy="4153664"/>
          </a:xfrm>
        </p:spPr>
        <p:txBody>
          <a:bodyPr anchor="ctr">
            <a:normAutofit/>
          </a:bodyPr>
          <a:lstStyle>
            <a:lvl1pPr marL="514350" indent="-51435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56C1099-1EF4-24C1-B5E1-A484342C7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729" y="734646"/>
            <a:ext cx="2714625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NỘI DUNG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238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6FB8E2A-4378-29FE-41E3-42BAD72ADA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929" y="2095027"/>
            <a:ext cx="9941071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MỤC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24296A-39BF-05BD-6DFB-8046C021F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930" y="3169159"/>
            <a:ext cx="9941070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x.x. TÊN MỤC CON (NẾU CÓ)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E1131F0-02AD-0F75-0384-22C665D945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E2EB23E-8F15-CEEB-55D8-12309376C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6576" y="5231902"/>
            <a:ext cx="2521280" cy="1577819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VN" sz="12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0x.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82EF5-131E-F7DD-C939-044C31C113C7}"/>
              </a:ext>
            </a:extLst>
          </p:cNvPr>
          <p:cNvCxnSpPr/>
          <p:nvPr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15ADC-6970-920B-F52B-57201C4697F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February 15,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A7010-A78E-2DCB-8D89-28F704E05138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F7FF"/>
              </a:gs>
              <a:gs pos="100000">
                <a:srgbClr val="00F7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6A6D30-76D9-ADFA-439D-D8ACD753FA68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4932-7153-1124-6FAB-6B0BCE7F15CF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11FFE3-7A74-DE46-A817-485EEBD35CE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9745-CA80-BAF4-D0A4-5251C5A38265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4A45EE-E6B0-E916-950B-83B5D9C719DA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5BCF47-41EA-DC9C-B39C-19996485644F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48BE0DC-C12B-7B32-5521-E1BCC5CB89B7}"/>
              </a:ext>
            </a:extLst>
          </p:cNvPr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E132-2B15-1D22-000B-D9DC548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742910A-75DA-7D58-5012-BF831E67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B5FD0A-1477-50CB-73B8-1DB1591BF8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5DCB6-123D-81D7-0000-A356FA73A0AC}"/>
              </a:ext>
            </a:extLst>
          </p:cNvPr>
          <p:cNvSpPr/>
          <p:nvPr userDrawn="1"/>
        </p:nvSpPr>
        <p:spPr>
          <a:xfrm>
            <a:off x="16026" y="4629289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DFD29-AC77-F206-7D8D-06065278C478}"/>
              </a:ext>
            </a:extLst>
          </p:cNvPr>
          <p:cNvSpPr/>
          <p:nvPr userDrawn="1"/>
        </p:nvSpPr>
        <p:spPr>
          <a:xfrm>
            <a:off x="16026" y="5005641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1E7D9-D53C-AAFA-53EA-E83C6CBCC952}"/>
              </a:ext>
            </a:extLst>
          </p:cNvPr>
          <p:cNvSpPr/>
          <p:nvPr userDrawn="1"/>
        </p:nvSpPr>
        <p:spPr>
          <a:xfrm>
            <a:off x="16026" y="5381993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4796A-1A88-6B9F-0503-574E1CC553BB}"/>
              </a:ext>
            </a:extLst>
          </p:cNvPr>
          <p:cNvSpPr/>
          <p:nvPr userDrawn="1"/>
        </p:nvSpPr>
        <p:spPr>
          <a:xfrm>
            <a:off x="16026" y="5758345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950BD1-3961-6590-D5E0-7C8A45B754F5}"/>
              </a:ext>
            </a:extLst>
          </p:cNvPr>
          <p:cNvSpPr/>
          <p:nvPr userDrawn="1"/>
        </p:nvSpPr>
        <p:spPr>
          <a:xfrm>
            <a:off x="16026" y="6134697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91CA4A-ABE4-2333-7531-E58AE11D34E4}"/>
              </a:ext>
            </a:extLst>
          </p:cNvPr>
          <p:cNvSpPr/>
          <p:nvPr userDrawn="1"/>
        </p:nvSpPr>
        <p:spPr>
          <a:xfrm>
            <a:off x="16026" y="6511050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2">
            <a:extLst>
              <a:ext uri="{FF2B5EF4-FFF2-40B4-BE49-F238E27FC236}">
                <a16:creationId xmlns:a16="http://schemas.microsoft.com/office/drawing/2014/main" id="{93181715-0EC6-5D13-0DB5-754367D03F37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E26473-902F-6914-D244-3BBE47D10053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C311154-F0DB-FD9D-2844-D156B3B33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531216-E9E1-505D-0C7E-1BA447FB7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7EF309-DB04-0B0C-1DD9-EAFEF410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sosceles Triangle 12">
            <a:extLst>
              <a:ext uri="{FF2B5EF4-FFF2-40B4-BE49-F238E27FC236}">
                <a16:creationId xmlns:a16="http://schemas.microsoft.com/office/drawing/2014/main" id="{13CC6CE7-E01A-9B19-B795-C00168C7E444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9D4F40-CBB4-AE61-6ECD-A3C11D1F0C88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A42F539-03B3-FC83-3089-ECAA7F691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8F9E208-8E02-A41A-D62C-D35E4A20B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A347CA6-E882-A8B9-29C4-9219BCE67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 30">
            <a:extLst>
              <a:ext uri="{FF2B5EF4-FFF2-40B4-BE49-F238E27FC236}">
                <a16:creationId xmlns:a16="http://schemas.microsoft.com/office/drawing/2014/main" id="{5EF9A59E-D4E5-231B-645D-BD597EB1BCA9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6F53DFD3-0903-6F63-74D9-732710EE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939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68D5CEFF-6A89-9313-BB7B-AB8A48D7A3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930" y="2095027"/>
            <a:ext cx="6264164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MỤC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770D14D2-5745-48A1-0CE0-9AD7638D0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930" y="3169159"/>
            <a:ext cx="8913813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1.x. TÊN MỤC CON (NẾU CÓ)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ADEB1722-57E7-7027-6E91-FFB16985FA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2E7A26-C45E-209C-850F-C037BBF6A1EB}"/>
              </a:ext>
            </a:extLst>
          </p:cNvPr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3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5" y="1233824"/>
            <a:ext cx="10579654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3511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1233825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51800" y="1228490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V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7D36B1-517A-D556-9184-ED466900A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0142023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1962615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51800" y="1957280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V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F1C539-8AC9-C464-0C2F-4D72861584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4144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1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0714139-C59C-330B-707A-90AA2C2D1C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006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2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AE4A723-09B9-08FA-D05B-D53CF4EB2C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9315981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i d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085934" y="202009"/>
            <a:ext cx="6267866" cy="5969620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270321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E9790B-4A7F-B016-57E9-8F5F385CF8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60373" y="202009"/>
            <a:ext cx="6237261" cy="5976999"/>
          </a:xfrm>
          <a:prstGeom prst="roundRect">
            <a:avLst>
              <a:gd name="adj" fmla="val 574"/>
            </a:avLst>
          </a:prstGeom>
        </p:spPr>
        <p:txBody>
          <a:bodyPr/>
          <a:lstStyle>
            <a:lvl1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VN" dirty="0"/>
              <a:t>Hình ảnh</a:t>
            </a:r>
          </a:p>
        </p:txBody>
      </p:sp>
    </p:spTree>
    <p:extLst>
      <p:ext uri="{BB962C8B-B14F-4D97-AF65-F5344CB8AC3E}">
        <p14:creationId xmlns:p14="http://schemas.microsoft.com/office/powerpoint/2010/main" val="67979325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CB126-07C1-993D-D40F-CC92894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 TÊN MỤC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BBD58-B33F-3C47-5551-9A2A2CE27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A01D-3EDB-1F54-F4EE-AFD1EF996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DDB1B-AAE9-1649-A755-11FADEB7E97E}" type="datetime4">
              <a:rPr lang="en-US" smtClean="0"/>
              <a:t>February 15, 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1C7E-53C3-CE2D-B996-7F9702138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A76A-6303-F16B-A578-8E129753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68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49" r:id="rId14"/>
    <p:sldLayoutId id="2147483664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 flip="none" rotWithShape="1"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  <a:tileRect/>
          </a:gradFill>
          <a:effectLst>
            <a:innerShdw blurRad="114300">
              <a:schemeClr val="bg1"/>
            </a:inn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72110C-D077-8C1D-3057-3378C02C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8DCF8-0D88-9852-95C4-4F568F0A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55CA5-843C-3510-DCA9-291216FC7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113BCF-E52A-540A-4540-2833CA1A0E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</a:rPr>
              <a:t>CHƯƠNG 2: CẤU TRÚC HỆ ĐIỀU HÀNH</a:t>
            </a:r>
            <a:endParaRPr lang="en-VN" dirty="0">
              <a:gradFill flip="none" rotWithShape="1"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1A4B7-48D3-1CAE-C056-FDAD586D04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: ...</a:t>
            </a:r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3612D-1002-64DC-D3C2-F4E546D792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Trình bày về các thành phần trong hệ điều hành, các dịch vụ mà hệ điều hành cung cấp, các định nghĩa về lời gọi hệ thống/chương trình hệ thống và cấu trúc hệ thống của hệ điều hành</a:t>
            </a:r>
            <a:endParaRPr lang="en-VN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BD58F25-53E5-9CF5-89A1-5CB15F3EBB99}"/>
              </a:ext>
            </a:extLst>
          </p:cNvPr>
          <p:cNvSpPr txBox="1">
            <a:spLocks/>
          </p:cNvSpPr>
          <p:nvPr/>
        </p:nvSpPr>
        <p:spPr>
          <a:xfrm>
            <a:off x="4680970" y="4963048"/>
            <a:ext cx="2830058" cy="3450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Trình bày: ...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bộ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10</a:t>
            </a:fld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A06A7-A087-B83B-BDAF-67294CD6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73" y="1123950"/>
            <a:ext cx="8275454" cy="5213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12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b="1" dirty="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</a:rPr>
              <a:t>Bộ nhớ chính </a:t>
            </a:r>
            <a:r>
              <a:rPr lang="vi-VN" sz="2400" dirty="0"/>
              <a:t>là trung tâm của các thao tác, xử lý</a:t>
            </a:r>
          </a:p>
          <a:p>
            <a:r>
              <a:rPr lang="vi-VN" sz="2400" dirty="0"/>
              <a:t>Để nâng cao hiệu suất sử dụng CPU, hệ điều hành cần quản lý bộ nhớ thích hợp</a:t>
            </a:r>
          </a:p>
          <a:p>
            <a:r>
              <a:rPr lang="vi-VN" sz="2400" dirty="0"/>
              <a:t>Các nhiệm vụ chính:</a:t>
            </a:r>
          </a:p>
          <a:p>
            <a:pPr lvl="1"/>
            <a:r>
              <a:rPr lang="vi-VN" dirty="0"/>
              <a:t>Theo dõi, quản lý các vùng nhớ trống và đã cấp phát</a:t>
            </a:r>
          </a:p>
          <a:p>
            <a:pPr lvl="1"/>
            <a:r>
              <a:rPr lang="vi-VN" dirty="0"/>
              <a:t>Quyết định sẽ nạp chương trình nào khi có vùng nhớ trống</a:t>
            </a:r>
          </a:p>
          <a:p>
            <a:pPr lvl="1"/>
            <a:r>
              <a:rPr lang="vi-VN" dirty="0"/>
              <a:t>Cấp phát và thu hồi các vùng nhớ khi cần thiết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43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12</a:t>
            </a:fld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BA3F6-6E91-6454-C90A-D59E327A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47749"/>
            <a:ext cx="8928410" cy="518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231A30-809E-E887-90D2-A2FA9C8A4AC8}"/>
              </a:ext>
            </a:extLst>
          </p:cNvPr>
          <p:cNvSpPr/>
          <p:nvPr/>
        </p:nvSpPr>
        <p:spPr>
          <a:xfrm>
            <a:off x="3893270" y="2413262"/>
            <a:ext cx="2733773" cy="6127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8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13</a:t>
            </a:fld>
            <a:endParaRPr lang="en-VN" dirty="0"/>
          </a:p>
        </p:txBody>
      </p:sp>
      <p:pic>
        <p:nvPicPr>
          <p:cNvPr id="3" name="Picture 1" descr="1_11.pdf">
            <a:extLst>
              <a:ext uri="{FF2B5EF4-FFF2-40B4-BE49-F238E27FC236}">
                <a16:creationId xmlns:a16="http://schemas.microsoft.com/office/drawing/2014/main" id="{981FB66D-809E-0F2C-9F43-9E3EBE328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01" y="1223382"/>
            <a:ext cx="8356797" cy="348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630C11A-5623-9D44-80D1-FF2BD21C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86" y="5188564"/>
            <a:ext cx="6512828" cy="79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F2E08-9056-4566-6AA6-4C9206217AAC}"/>
              </a:ext>
            </a:extLst>
          </p:cNvPr>
          <p:cNvSpPr/>
          <p:nvPr/>
        </p:nvSpPr>
        <p:spPr>
          <a:xfrm>
            <a:off x="6096000" y="1659117"/>
            <a:ext cx="1322895" cy="29694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E253A-D2A2-C6DF-6408-46300E742E32}"/>
              </a:ext>
            </a:extLst>
          </p:cNvPr>
          <p:cNvSpPr/>
          <p:nvPr/>
        </p:nvSpPr>
        <p:spPr>
          <a:xfrm>
            <a:off x="4506013" y="5069443"/>
            <a:ext cx="1451728" cy="1010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6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14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1.3. Quản lý file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82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15</a:t>
            </a:fld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D0C22-1323-D73A-8B0F-4EC9FDAB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40" y="1045751"/>
            <a:ext cx="8798313" cy="5103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94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Hệ thống file</a:t>
            </a:r>
          </a:p>
          <a:p>
            <a:pPr lvl="1"/>
            <a:r>
              <a:rPr lang="vi-VN" dirty="0"/>
              <a:t>File</a:t>
            </a:r>
          </a:p>
          <a:p>
            <a:pPr lvl="1"/>
            <a:r>
              <a:rPr lang="vi-VN" dirty="0"/>
              <a:t>Thư mục</a:t>
            </a:r>
          </a:p>
          <a:p>
            <a:r>
              <a:rPr lang="vi-VN" dirty="0"/>
              <a:t>Các dịch vụ chính:</a:t>
            </a:r>
          </a:p>
          <a:p>
            <a:pPr lvl="1"/>
            <a:r>
              <a:rPr lang="vi-VN" dirty="0"/>
              <a:t>Tạo và xóa file/ thư mục</a:t>
            </a:r>
          </a:p>
          <a:p>
            <a:pPr lvl="1"/>
            <a:r>
              <a:rPr lang="vi-VN" dirty="0"/>
              <a:t>Các thao tác xử lý file/ thư mục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copy, paste, …</a:t>
            </a:r>
            <a:endParaRPr lang="vi-VN" dirty="0"/>
          </a:p>
          <a:p>
            <a:pPr lvl="1"/>
            <a:r>
              <a:rPr lang="vi-VN" dirty="0"/>
              <a:t>“Ánh xạ” file/ thư mục vào thiết bị thứ cấp tương ứng</a:t>
            </a:r>
          </a:p>
          <a:p>
            <a:pPr lvl="1"/>
            <a:r>
              <a:rPr lang="vi-VN" dirty="0"/>
              <a:t>Sao lưu và phục hồi dữ liệu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16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6027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17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1.4. Quản lý hệ thống I/O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771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I/O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18</a:t>
            </a:fld>
            <a:endParaRPr lang="en-VN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FC8FEE-5002-6843-D9EB-6AF3932E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98" y="1093065"/>
            <a:ext cx="7283604" cy="5335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86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I/O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Che dấu sự khác biệt của các thiết bị I/O trước người dùng</a:t>
            </a:r>
          </a:p>
          <a:p>
            <a:r>
              <a:rPr lang="vi-VN" dirty="0"/>
              <a:t>Có chức năng:</a:t>
            </a:r>
          </a:p>
          <a:p>
            <a:pPr lvl="1"/>
            <a:r>
              <a:rPr lang="vi-VN" sz="2800" dirty="0"/>
              <a:t>Cơ chế: buffering, caching, spooling</a:t>
            </a:r>
          </a:p>
          <a:p>
            <a:pPr lvl="1"/>
            <a:r>
              <a:rPr lang="vi-VN" sz="2800" dirty="0"/>
              <a:t>Cung cấp giao diện chung đến các trình điều khiển thiết bị</a:t>
            </a:r>
          </a:p>
          <a:p>
            <a:pPr lvl="1"/>
            <a:r>
              <a:rPr lang="vi-VN" sz="2800" dirty="0"/>
              <a:t>Bộ điều khiển các thiết bị phần cứng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19</a:t>
            </a:fld>
            <a:endParaRPr lang="en-VN" dirty="0"/>
          </a:p>
        </p:txBody>
      </p:sp>
      <p:pic>
        <p:nvPicPr>
          <p:cNvPr id="1026" name="Picture 2" descr="Spooling in Operating System">
            <a:extLst>
              <a:ext uri="{FF2B5EF4-FFF2-40B4-BE49-F238E27FC236}">
                <a16:creationId xmlns:a16="http://schemas.microsoft.com/office/drawing/2014/main" id="{F26E4138-865B-7929-117C-B705F16B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94" y="4364324"/>
            <a:ext cx="4962060" cy="22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FCBF-4D71-BDAD-8392-99213DE0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BD337-3CBD-0719-2FDF-03E1A468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</a:t>
            </a:fld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CC069-E19E-B22C-6D85-1188A3E8F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800"/>
              <a:t>Biết được các thành phần của hệ điều hành</a:t>
            </a:r>
          </a:p>
          <a:p>
            <a:r>
              <a:rPr lang="vi-VN" sz="2800"/>
              <a:t>Hiểu được các dịch vụ mà hệ điều hành cung cấp</a:t>
            </a:r>
          </a:p>
          <a:p>
            <a:r>
              <a:rPr lang="vi-VN" sz="2800"/>
              <a:t>Hiểu được cấu trúc của một hệ điều hành</a:t>
            </a:r>
          </a:p>
          <a:p>
            <a:pPr marL="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599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20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1.5.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trữ</a:t>
            </a:r>
            <a:r>
              <a:rPr lang="en-US" sz="2800" dirty="0"/>
              <a:t> </a:t>
            </a:r>
            <a:r>
              <a:rPr lang="en-US" sz="2800" dirty="0" err="1"/>
              <a:t>thứ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895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1.5.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lưu</a:t>
            </a:r>
            <a:r>
              <a:rPr lang="en-US" sz="4000" dirty="0"/>
              <a:t> </a:t>
            </a:r>
            <a:r>
              <a:rPr lang="en-US" sz="4000" dirty="0" err="1"/>
              <a:t>trữ</a:t>
            </a:r>
            <a:r>
              <a:rPr lang="en-US" sz="4000" dirty="0"/>
              <a:t> </a:t>
            </a:r>
            <a:r>
              <a:rPr lang="en-US" sz="4000" dirty="0" err="1"/>
              <a:t>thứ</a:t>
            </a:r>
            <a:r>
              <a:rPr lang="en-US" sz="4000" dirty="0"/>
              <a:t> </a:t>
            </a:r>
            <a:r>
              <a:rPr lang="en-US" sz="4000" dirty="0" err="1"/>
              <a:t>cấp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21</a:t>
            </a:fld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3EFF8-E639-1CD0-9DBE-77537CE6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6" y="1161621"/>
            <a:ext cx="7406268" cy="5313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769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1.5.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lưu</a:t>
            </a:r>
            <a:r>
              <a:rPr lang="en-US" sz="4000" dirty="0"/>
              <a:t> </a:t>
            </a:r>
            <a:r>
              <a:rPr lang="en-US" sz="4000" dirty="0" err="1"/>
              <a:t>trữ</a:t>
            </a:r>
            <a:r>
              <a:rPr lang="en-US" sz="4000" dirty="0"/>
              <a:t> </a:t>
            </a:r>
            <a:r>
              <a:rPr lang="en-US" sz="4000" dirty="0" err="1"/>
              <a:t>thứ</a:t>
            </a:r>
            <a:r>
              <a:rPr lang="en-US" sz="4000" dirty="0"/>
              <a:t> </a:t>
            </a:r>
            <a:r>
              <a:rPr lang="en-US" sz="4000" dirty="0" err="1"/>
              <a:t>cấp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sz="2400" dirty="0"/>
              <a:t>Bộ nhớ chính: kích thước nhỏ, là môi trường chứa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vi-VN" sz="2400" dirty="0"/>
              <a:t>tin không bền vững =&gt; cần hệ thống lưu trữ thứ cấp để lưu trữ bền vững các dữ liệu, chương trình</a:t>
            </a:r>
          </a:p>
          <a:p>
            <a:r>
              <a:rPr lang="vi-VN" sz="2400" dirty="0"/>
              <a:t>Phương tiện lưu trữ thông dụng là </a:t>
            </a:r>
            <a:r>
              <a:rPr lang="en-US" sz="2400" dirty="0"/>
              <a:t>HDD </a:t>
            </a:r>
            <a:r>
              <a:rPr lang="en-US" sz="2400" dirty="0" err="1"/>
              <a:t>và</a:t>
            </a:r>
            <a:r>
              <a:rPr lang="en-US" sz="2400" dirty="0"/>
              <a:t> SSD</a:t>
            </a:r>
            <a:endParaRPr lang="vi-VN" sz="2400" dirty="0"/>
          </a:p>
          <a:p>
            <a:r>
              <a:rPr lang="vi-VN" sz="2400" dirty="0"/>
              <a:t>Nhiệm vụ của hệ điều hành trong quản lý đĩa</a:t>
            </a:r>
          </a:p>
          <a:p>
            <a:pPr lvl="1"/>
            <a:r>
              <a:rPr lang="vi-VN" dirty="0"/>
              <a:t>Quản lý không gian trống trên đĩa</a:t>
            </a:r>
            <a:r>
              <a:rPr lang="en-US" dirty="0"/>
              <a:t> </a:t>
            </a:r>
            <a:r>
              <a:rPr lang="vi-VN" dirty="0"/>
              <a:t>(free space management)</a:t>
            </a:r>
          </a:p>
          <a:p>
            <a:pPr lvl="1"/>
            <a:r>
              <a:rPr lang="vi-VN" dirty="0"/>
              <a:t>Cấp phát không gian lưu trữ (storage allocation)</a:t>
            </a:r>
          </a:p>
          <a:p>
            <a:pPr lvl="1"/>
            <a:r>
              <a:rPr lang="vi-VN" dirty="0"/>
              <a:t>Định thời họat động cho đĩa (disk scheduling)</a:t>
            </a:r>
          </a:p>
          <a:p>
            <a:pPr marL="0" indent="0">
              <a:buNone/>
            </a:pPr>
            <a:r>
              <a:rPr lang="vi-VN" sz="2400" dirty="0"/>
              <a:t>=&gt; Sử dụng thường xuyên =&gt; ảnh hưởng lớn đến tốc độ của cả hệ thống =&gt; cần hiệu quả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092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23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5749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en-VN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5B76DA7-B2C9-7771-778F-4498F6419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597" y="1488288"/>
            <a:ext cx="5640684" cy="38882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24</a:t>
            </a:fld>
            <a:endParaRPr lang="en-VN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2E92833-BFE6-2E66-A770-F898AFCE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0" y="1490560"/>
            <a:ext cx="5618668" cy="3876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05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2400" dirty="0"/>
              <a:t>Trong hệ thống cho phép nhiều user hay nhiều process diễn ra đồng thờ</a:t>
            </a:r>
            <a:r>
              <a:rPr lang="en-US" sz="2400" dirty="0" err="1"/>
              <a:t>i</a:t>
            </a:r>
            <a:r>
              <a:rPr lang="en-US" sz="2400" dirty="0"/>
              <a:t>:</a:t>
            </a:r>
            <a:endParaRPr lang="vi-VN" sz="2400" dirty="0"/>
          </a:p>
          <a:p>
            <a:pPr lvl="1"/>
            <a:r>
              <a:rPr lang="vi-VN" dirty="0"/>
              <a:t>Kiểm soát tiến trình người dùng đăng nhập/ xuất và sử dụng hệ thống</a:t>
            </a:r>
          </a:p>
          <a:p>
            <a:pPr lvl="1"/>
            <a:r>
              <a:rPr lang="vi-VN" dirty="0"/>
              <a:t>Kiểm soát việc truy cập các tài nguyên trong hệ thống</a:t>
            </a:r>
          </a:p>
          <a:p>
            <a:pPr lvl="1"/>
            <a:r>
              <a:rPr lang="vi-VN" dirty="0"/>
              <a:t>Bảo đảm những user/process chỉ được phép sử dụng các tài nguyên dành cho nó</a:t>
            </a:r>
          </a:p>
          <a:p>
            <a:pPr lvl="1"/>
            <a:r>
              <a:rPr lang="vi-VN" dirty="0"/>
              <a:t>Các nhiệm vụ của hệ thống bảo vệ</a:t>
            </a:r>
          </a:p>
          <a:p>
            <a:pPr lvl="2"/>
            <a:r>
              <a:rPr lang="vi-VN" sz="2400" dirty="0"/>
              <a:t>Cung cấp cơ chế kiểm soát đăng nhập/ xuất</a:t>
            </a:r>
          </a:p>
          <a:p>
            <a:pPr lvl="2"/>
            <a:r>
              <a:rPr lang="vi-VN" sz="2400" dirty="0"/>
              <a:t>Phân định được sự truy cập tài nguyên hợp pháp và bất hợp pháp (authorized/unauthorized)</a:t>
            </a:r>
          </a:p>
          <a:p>
            <a:pPr lvl="2"/>
            <a:r>
              <a:rPr lang="vi-VN" sz="2400" dirty="0"/>
              <a:t>Phương tiện thi hành các chính sách (enforcement of policies) </a:t>
            </a:r>
            <a:r>
              <a:rPr lang="en-US" sz="2400" dirty="0"/>
              <a:t> </a:t>
            </a:r>
            <a:r>
              <a:rPr lang="vi-VN" sz="2400" dirty="0"/>
              <a:t>(ví</a:t>
            </a:r>
            <a:r>
              <a:rPr lang="en-US" sz="2400" dirty="0"/>
              <a:t> </a:t>
            </a:r>
            <a:r>
              <a:rPr lang="vi-VN" sz="2400" dirty="0"/>
              <a:t>dụ: cần bảo vệ dữ liệu của ai đối với ai)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135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26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43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VN" dirty="0"/>
          </a:p>
        </p:txBody>
      </p:sp>
      <p:pic>
        <p:nvPicPr>
          <p:cNvPr id="3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E42084-C690-B35B-417D-07D42DA12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172" y="1246193"/>
            <a:ext cx="9624849" cy="502898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27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8734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dirty="0"/>
              <a:t>Là giao diện chủ yếu giữa người dùng và OS</a:t>
            </a:r>
          </a:p>
          <a:p>
            <a:pPr lvl="1"/>
            <a:r>
              <a:rPr lang="vi-VN" dirty="0"/>
              <a:t>Ví dụ: shell, mouse-based window-and-menu</a:t>
            </a:r>
          </a:p>
          <a:p>
            <a:r>
              <a:rPr lang="vi-VN" dirty="0"/>
              <a:t>Khi user login</a:t>
            </a:r>
          </a:p>
          <a:p>
            <a:pPr lvl="1"/>
            <a:r>
              <a:rPr lang="vi-VN" dirty="0"/>
              <a:t>command line interpreter (shell) chạy, chờ nhận lệnh từ người dùng, thực thi lệnh và trả kết quả về.</a:t>
            </a:r>
          </a:p>
          <a:p>
            <a:pPr lvl="1"/>
            <a:r>
              <a:rPr lang="vi-VN" dirty="0"/>
              <a:t>Các lệnh -&gt;bộ điều khiển lệnh -&gt;hệ điều hành</a:t>
            </a:r>
          </a:p>
          <a:p>
            <a:pPr lvl="1"/>
            <a:r>
              <a:rPr lang="vi-VN" dirty="0"/>
              <a:t>Các lệnh chủ yếu:</a:t>
            </a:r>
          </a:p>
          <a:p>
            <a:pPr lvl="2"/>
            <a:r>
              <a:rPr lang="vi-VN" dirty="0"/>
              <a:t>Tạo, hủy và quản lý tiến trình, hệ thống</a:t>
            </a:r>
          </a:p>
          <a:p>
            <a:pPr lvl="2"/>
            <a:r>
              <a:rPr lang="vi-VN" dirty="0"/>
              <a:t>Kiểm soát I/O </a:t>
            </a:r>
          </a:p>
          <a:p>
            <a:pPr lvl="2"/>
            <a:r>
              <a:rPr lang="vi-VN" dirty="0"/>
              <a:t>Quản lý bộ lưu trữ thứ cấp</a:t>
            </a:r>
          </a:p>
          <a:p>
            <a:pPr lvl="2"/>
            <a:r>
              <a:rPr lang="vi-VN" dirty="0"/>
              <a:t>Quản lý bộ nhớ chính</a:t>
            </a:r>
          </a:p>
          <a:p>
            <a:pPr lvl="2"/>
            <a:r>
              <a:rPr lang="vi-VN" dirty="0"/>
              <a:t>Truy cập hệ thống file và cơ chế bảo mật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28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306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29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9" y="1609859"/>
            <a:ext cx="8913812" cy="1369824"/>
          </a:xfrm>
        </p:spPr>
        <p:txBody>
          <a:bodyPr>
            <a:normAutofit/>
          </a:bodyPr>
          <a:lstStyle/>
          <a:p>
            <a:r>
              <a:rPr lang="en-US" dirty="0"/>
              <a:t>CÁC DỊCH VỤ HỆ ĐIỀU HÀNH CUNG CẤP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584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FCBF-4D71-BDAD-8392-99213DE0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BD337-3CBD-0719-2FDF-03E1A468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</a:t>
            </a:fld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D77E0-7814-E542-0144-95AEF5C06A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800" dirty="0"/>
              <a:t>Các thành phần của hệ điều hành</a:t>
            </a:r>
          </a:p>
          <a:p>
            <a:r>
              <a:rPr lang="vi-VN" sz="2800" dirty="0"/>
              <a:t>Các dịch vụ hệ điều hành cung cấp</a:t>
            </a:r>
          </a:p>
          <a:p>
            <a:r>
              <a:rPr lang="vi-VN" sz="2800" dirty="0"/>
              <a:t>Lời gọi hệ thống (System call)</a:t>
            </a:r>
          </a:p>
          <a:p>
            <a:r>
              <a:rPr lang="vi-VN" sz="2800" dirty="0"/>
              <a:t>Các chương trình hệ thống (System programs)</a:t>
            </a:r>
          </a:p>
          <a:p>
            <a:r>
              <a:rPr lang="vi-VN" sz="2800" dirty="0"/>
              <a:t>Cấu trúc hệ thống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dịch</a:t>
            </a:r>
            <a:r>
              <a:rPr lang="en-US" sz="3600" dirty="0"/>
              <a:t> </a:t>
            </a:r>
            <a:r>
              <a:rPr lang="en-US" sz="3600" dirty="0" err="1"/>
              <a:t>vụ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hành</a:t>
            </a:r>
            <a:r>
              <a:rPr lang="en-US" sz="3600" dirty="0"/>
              <a:t> </a:t>
            </a:r>
            <a:r>
              <a:rPr lang="en-US" sz="3600" dirty="0" err="1"/>
              <a:t>cung</a:t>
            </a:r>
            <a:r>
              <a:rPr lang="en-US" sz="3600" dirty="0"/>
              <a:t> </a:t>
            </a:r>
            <a:r>
              <a:rPr lang="en-US" sz="3600" dirty="0" err="1"/>
              <a:t>cấp</a:t>
            </a:r>
            <a:endParaRPr lang="en-VN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30</a:t>
            </a:fld>
            <a:endParaRPr lang="en-VN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2D2B80-5CAC-2C4E-6E77-665C5449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72" y="1844724"/>
            <a:ext cx="8860256" cy="44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FCAC39-9817-A2A2-8C41-64D1783CD806}"/>
              </a:ext>
            </a:extLst>
          </p:cNvPr>
          <p:cNvSpPr txBox="1">
            <a:spLocks/>
          </p:cNvSpPr>
          <p:nvPr/>
        </p:nvSpPr>
        <p:spPr>
          <a:xfrm>
            <a:off x="887908" y="1130701"/>
            <a:ext cx="7358105" cy="49475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>
            <a:defPPr>
              <a:defRPr lang="en-VN"/>
            </a:defPPr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Cấu trúc tổng quan các dịch vụ của hệ điều </a:t>
            </a:r>
            <a:r>
              <a:rPr lang="en-US" dirty="0" err="1"/>
              <a:t>hành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2947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31</a:t>
            </a:fld>
            <a:endParaRPr lang="en-VN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5D63E8-5868-C58C-16F3-781FE4EA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32" y="1233588"/>
            <a:ext cx="9662735" cy="5242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536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Thực thi chương trình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Thực hiện các thao tác I/O theo yêu cầu của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en-US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chương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trình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Các thao tác trên hệ thống file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Trao đổi thông tin giữa các tiến trình qua hai cách:</a:t>
            </a:r>
          </a:p>
          <a:p>
            <a:pPr lvl="1"/>
            <a:r>
              <a:rPr lang="vi-VN" sz="2800" dirty="0"/>
              <a:t>Chia</a:t>
            </a:r>
            <a:r>
              <a:rPr lang="en-US" sz="2800" dirty="0"/>
              <a:t> </a:t>
            </a:r>
            <a:r>
              <a:rPr lang="en-US" sz="2800" dirty="0" err="1"/>
              <a:t>sẻ</a:t>
            </a:r>
            <a:r>
              <a:rPr lang="vi-VN" sz="2800" dirty="0"/>
              <a:t> bộ nhớ (Shared memory)</a:t>
            </a:r>
          </a:p>
          <a:p>
            <a:pPr lvl="1"/>
            <a:r>
              <a:rPr lang="vi-VN" sz="2800" dirty="0"/>
              <a:t>Chuyển thông điệp (Message passing)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Phát hiện lỗi</a:t>
            </a:r>
          </a:p>
          <a:p>
            <a:pPr lvl="1"/>
            <a:r>
              <a:rPr lang="vi-VN" sz="2800" dirty="0"/>
              <a:t>Trong CPU, bộ nhớ, trên thiết bị I/O (dữ liệu hư, hết giấy,…)</a:t>
            </a:r>
          </a:p>
          <a:p>
            <a:pPr lvl="1"/>
            <a:r>
              <a:rPr lang="vi-VN" sz="2800" dirty="0"/>
              <a:t>Do chương trình: chia cho 0, truy cập đến địa chỉ bộ nhớ không cho phép.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687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Cấp phát tài nguyên (resource allocation)</a:t>
            </a:r>
          </a:p>
          <a:p>
            <a:pPr lvl="2"/>
            <a:r>
              <a:rPr lang="vi-VN" sz="2800" dirty="0"/>
              <a:t>Tài nguyên: CPU, bộ nhớ chính, ổ đĩa,…</a:t>
            </a:r>
          </a:p>
          <a:p>
            <a:pPr lvl="2"/>
            <a:r>
              <a:rPr lang="vi-VN" sz="2800" dirty="0"/>
              <a:t>OS có các routine tương ứng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Kế toán (accounting)</a:t>
            </a:r>
          </a:p>
          <a:p>
            <a:pPr lvl="2"/>
            <a:r>
              <a:rPr lang="vi-VN" sz="2800" dirty="0"/>
              <a:t>Nhằm lưu vết user để tính phí hoặc đơn giản để thống kê.</a:t>
            </a: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Bảo vệ (protection)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en-US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và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a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n ninh (security)</a:t>
            </a:r>
          </a:p>
          <a:p>
            <a:pPr lvl="2"/>
            <a:r>
              <a:rPr lang="vi-VN" sz="2800" dirty="0"/>
              <a:t>Hai tiến trình khác nhau không được ảnh hưởng nhau </a:t>
            </a:r>
          </a:p>
          <a:p>
            <a:pPr lvl="2"/>
            <a:r>
              <a:rPr lang="vi-VN" sz="2800" dirty="0"/>
              <a:t>Kiểm soát được các truy xuất tài nguyên của hệ thống</a:t>
            </a:r>
          </a:p>
          <a:p>
            <a:pPr lvl="2"/>
            <a:r>
              <a:rPr lang="vi-VN" sz="2800" dirty="0"/>
              <a:t>Chỉ các user được phép sử dụng hệ thống mới truy cập được tài nguyên của hệ thống (vd: thông qu</a:t>
            </a:r>
            <a:r>
              <a:rPr lang="en-US" sz="2800" dirty="0"/>
              <a:t> </a:t>
            </a:r>
            <a:r>
              <a:rPr lang="vi-VN" sz="2800" dirty="0"/>
              <a:t>a username và password)</a:t>
            </a:r>
          </a:p>
          <a:p>
            <a:endParaRPr lang="vi-VN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84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45" y="1367247"/>
            <a:ext cx="5571639" cy="4397592"/>
          </a:xfrm>
        </p:spPr>
        <p:txBody>
          <a:bodyPr>
            <a:no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người</a:t>
            </a:r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dùng</a:t>
            </a:r>
            <a:r>
              <a:rPr lang="en-US" sz="2400" b="1" dirty="0"/>
              <a:t> </a:t>
            </a:r>
          </a:p>
          <a:p>
            <a:pPr lvl="1"/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vi-VN" dirty="0"/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Command-Line (CLI)</a:t>
            </a:r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Graphics User Interface (GUI)</a:t>
            </a:r>
            <a:endParaRPr lang="vi-VN" sz="2400" dirty="0"/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Touch-screen</a:t>
            </a:r>
            <a:endParaRPr lang="vi-V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34</a:t>
            </a:fld>
            <a:endParaRPr lang="en-V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387B52-07D8-B14E-DB2C-C9F2DD7E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66" y="1367247"/>
            <a:ext cx="2768118" cy="191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C7CD133-FAE8-94D0-77FC-CFF95222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041" y="1265560"/>
            <a:ext cx="2048762" cy="364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The Notification Center in macOS Big Sur displayed on MacBook Pro. ">
            <a:extLst>
              <a:ext uri="{FF2B5EF4-FFF2-40B4-BE49-F238E27FC236}">
                <a16:creationId xmlns:a16="http://schemas.microsoft.com/office/drawing/2014/main" id="{3AAAEB6F-F4D4-3606-7D85-4ECE0518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84" y="3537203"/>
            <a:ext cx="3406082" cy="222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56BD17-260D-7346-F047-DC6A1F5BE272}"/>
              </a:ext>
            </a:extLst>
          </p:cNvPr>
          <p:cNvSpPr txBox="1">
            <a:spLocks/>
          </p:cNvSpPr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0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35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9" y="2095027"/>
            <a:ext cx="7918398" cy="884656"/>
          </a:xfrm>
        </p:spPr>
        <p:txBody>
          <a:bodyPr>
            <a:normAutofit/>
          </a:bodyPr>
          <a:lstStyle/>
          <a:p>
            <a:r>
              <a:rPr lang="vi-VN" sz="4400" dirty="0"/>
              <a:t>LỜI GỌI HỆ THỐNG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88766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Lời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Dùng để giao tiếp giữa </a:t>
            </a:r>
            <a:r>
              <a:rPr lang="vi-VN" sz="2400" b="1" dirty="0"/>
              <a:t>tiến trình </a:t>
            </a:r>
            <a:r>
              <a:rPr lang="vi-VN" sz="2400" dirty="0"/>
              <a:t>và </a:t>
            </a:r>
            <a:r>
              <a:rPr lang="vi-VN" sz="2400" b="1" dirty="0"/>
              <a:t>hệ điều hành</a:t>
            </a:r>
            <a:r>
              <a:rPr lang="en-US" sz="2400" b="1" dirty="0"/>
              <a:t> </a:t>
            </a:r>
            <a:r>
              <a:rPr lang="en-US" sz="2400" dirty="0"/>
              <a:t>hay </a:t>
            </a:r>
            <a:r>
              <a:rPr lang="en-US" sz="2400" dirty="0" err="1"/>
              <a:t>nói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c</a:t>
            </a:r>
            <a:r>
              <a:rPr lang="vi-VN" sz="2400" dirty="0"/>
              <a:t>ung cấp giao diện giữa tiến trình và hệ điều hành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.</a:t>
            </a:r>
            <a:endParaRPr lang="vi-VN" sz="2400" dirty="0"/>
          </a:p>
          <a:p>
            <a:pPr lvl="1"/>
            <a:r>
              <a:rPr lang="vi-VN" dirty="0"/>
              <a:t>Ví dụ: open, read, write file</a:t>
            </a:r>
          </a:p>
          <a:p>
            <a:r>
              <a:rPr lang="vi-VN" sz="2400" dirty="0"/>
              <a:t>Thông thường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ngôn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(C </a:t>
            </a:r>
            <a:r>
              <a:rPr lang="en-US" sz="2400" dirty="0" err="1"/>
              <a:t>hoặc</a:t>
            </a:r>
            <a:r>
              <a:rPr lang="en-US" sz="2400" dirty="0"/>
              <a:t> C++)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b="1" dirty="0"/>
              <a:t>Application Programming Interface (API)</a:t>
            </a:r>
            <a:r>
              <a:rPr lang="en-US" sz="2400" dirty="0"/>
              <a:t>.</a:t>
            </a:r>
            <a:endParaRPr lang="vi-VN" sz="2400" dirty="0"/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36</a:t>
            </a:fld>
            <a:endParaRPr lang="en-VN" dirty="0"/>
          </a:p>
        </p:txBody>
      </p:sp>
      <p:pic>
        <p:nvPicPr>
          <p:cNvPr id="2050" name="Picture 2" descr="System Call in OS (Operating System): What is, Types and Examples">
            <a:extLst>
              <a:ext uri="{FF2B5EF4-FFF2-40B4-BE49-F238E27FC236}">
                <a16:creationId xmlns:a16="http://schemas.microsoft.com/office/drawing/2014/main" id="{1B3A3F15-56AA-0339-AE1D-0C408A6F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09" y="4512290"/>
            <a:ext cx="4189278" cy="19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Có</a:t>
            </a:r>
            <a:r>
              <a:rPr lang="en-US" sz="2400" dirty="0"/>
              <a:t> 3 APIs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Win32 API </a:t>
            </a:r>
            <a:r>
              <a:rPr lang="en-US" sz="2400" dirty="0" err="1"/>
              <a:t>cho</a:t>
            </a:r>
            <a:r>
              <a:rPr lang="en-US" sz="2400" dirty="0"/>
              <a:t> Windows, POSIX API </a:t>
            </a:r>
            <a:r>
              <a:rPr lang="en-US" sz="2400" dirty="0" err="1"/>
              <a:t>cho</a:t>
            </a:r>
            <a:r>
              <a:rPr lang="en-US" sz="2400" dirty="0"/>
              <a:t> POSIX-based systems (bao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UNIX, Linux, </a:t>
            </a:r>
            <a:r>
              <a:rPr lang="en-US" sz="2400" dirty="0" err="1"/>
              <a:t>và</a:t>
            </a:r>
            <a:r>
              <a:rPr lang="en-US" sz="2400" dirty="0"/>
              <a:t> Mac OS X), </a:t>
            </a:r>
            <a:r>
              <a:rPr lang="en-US" sz="2400" dirty="0" err="1"/>
              <a:t>và</a:t>
            </a:r>
            <a:r>
              <a:rPr lang="en-US" sz="2400" dirty="0"/>
              <a:t> Java API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ảo</a:t>
            </a:r>
            <a:r>
              <a:rPr lang="en-US" sz="2400" dirty="0"/>
              <a:t> Java (JVM</a:t>
            </a:r>
            <a:r>
              <a:rPr lang="vi-VN" sz="2400" dirty="0"/>
              <a:t>)</a:t>
            </a:r>
            <a:r>
              <a:rPr lang="en-US" sz="2400" dirty="0"/>
              <a:t>.</a:t>
            </a:r>
            <a:endParaRPr lang="vi-VN" sz="2400" dirty="0"/>
          </a:p>
          <a:p>
            <a:r>
              <a:rPr lang="vi-VN" sz="2400" dirty="0"/>
              <a:t>Ba phương pháp truyền tham số khi sử dụng system call</a:t>
            </a:r>
            <a:r>
              <a:rPr lang="en-US" sz="2400" dirty="0"/>
              <a:t>:</a:t>
            </a:r>
            <a:endParaRPr lang="vi-VN" sz="2400" dirty="0"/>
          </a:p>
          <a:p>
            <a:pPr lvl="1"/>
            <a:r>
              <a:rPr lang="vi-VN" dirty="0"/>
              <a:t>Qua thanh ghi</a:t>
            </a:r>
          </a:p>
          <a:p>
            <a:pPr lvl="1"/>
            <a:r>
              <a:rPr lang="vi-VN" dirty="0"/>
              <a:t>Qua một vùng nhớ, địa chỉ của vùng nhớ được gửi đến hệ điều hành qua thanh ghi</a:t>
            </a:r>
          </a:p>
          <a:p>
            <a:pPr lvl="1"/>
            <a:r>
              <a:rPr lang="vi-VN" dirty="0"/>
              <a:t>Qua stack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37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020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38</a:t>
            </a:fld>
            <a:endParaRPr lang="en-VN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3186AE1-504E-0BCA-C5FA-5D6C1B3A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6" y="2038866"/>
            <a:ext cx="4988794" cy="33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85B0E06-BD0A-B272-1C9A-39E11618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47" y="1270321"/>
            <a:ext cx="4903304" cy="50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864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39</a:t>
            </a:fld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46F8B-C49E-929C-AE4F-6B30A17B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68" y="1406469"/>
            <a:ext cx="7818863" cy="477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51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04568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40</a:t>
            </a:fld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E2ED6-3B73-DA81-9178-B465604FD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57" y="1416524"/>
            <a:ext cx="8963085" cy="47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122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41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2095027"/>
            <a:ext cx="10428464" cy="884656"/>
          </a:xfrm>
        </p:spPr>
        <p:txBody>
          <a:bodyPr>
            <a:normAutofit/>
          </a:bodyPr>
          <a:lstStyle/>
          <a:p>
            <a:r>
              <a:rPr lang="en-US" dirty="0"/>
              <a:t>CÁC CHƯƠNG TRÌNH HỆ THỐNG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29713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Các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pic>
        <p:nvPicPr>
          <p:cNvPr id="3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EF81C6-4766-1191-9768-46BEDC8F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055" y="1270735"/>
            <a:ext cx="8531889" cy="4822763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35416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45" y="1233824"/>
            <a:ext cx="11046148" cy="3801815"/>
          </a:xfrm>
        </p:spPr>
        <p:txBody>
          <a:bodyPr>
            <a:noAutofit/>
          </a:bodyPr>
          <a:lstStyle/>
          <a:p>
            <a:r>
              <a:rPr lang="vi-VN" sz="22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Chương trình hệ thống </a:t>
            </a:r>
            <a:r>
              <a:rPr lang="vi-VN" sz="2200" dirty="0"/>
              <a:t>(</a:t>
            </a:r>
            <a:r>
              <a:rPr lang="vi-VN" sz="2200" i="1" dirty="0"/>
              <a:t>system program</a:t>
            </a:r>
            <a:r>
              <a:rPr lang="vi-VN" sz="2200" dirty="0"/>
              <a:t>, phân biệt với </a:t>
            </a:r>
            <a:r>
              <a:rPr lang="vi-VN" sz="2200" i="1" dirty="0"/>
              <a:t>application program</a:t>
            </a:r>
            <a:r>
              <a:rPr lang="vi-VN" sz="2200" dirty="0"/>
              <a:t>) gồm</a:t>
            </a:r>
          </a:p>
          <a:p>
            <a:pPr lvl="1"/>
            <a:r>
              <a:rPr lang="vi-VN" sz="2200" dirty="0"/>
              <a:t>Quản lý hệ thống file: như create, delete, rename, list  </a:t>
            </a:r>
          </a:p>
          <a:p>
            <a:pPr lvl="1"/>
            <a:r>
              <a:rPr lang="vi-VN" sz="2200" dirty="0"/>
              <a:t>Thông tin trạng thái: như date, time, dung lượng bộ nhớ trống </a:t>
            </a:r>
          </a:p>
          <a:p>
            <a:pPr lvl="1"/>
            <a:r>
              <a:rPr lang="vi-VN" sz="2200" dirty="0"/>
              <a:t>Soạn thảo file: như file editor</a:t>
            </a:r>
          </a:p>
          <a:p>
            <a:pPr lvl="1"/>
            <a:r>
              <a:rPr lang="vi-VN" sz="2200" dirty="0"/>
              <a:t>Hỗ trợ ngôn ngữ lập trình: như compiler, assembler, interpreter</a:t>
            </a:r>
          </a:p>
          <a:p>
            <a:pPr lvl="1"/>
            <a:r>
              <a:rPr lang="vi-VN" sz="2200" dirty="0"/>
              <a:t>Nạp, thực thi, giúp tìm lỗi chương trình: như loader, debugger</a:t>
            </a:r>
          </a:p>
          <a:p>
            <a:pPr lvl="1"/>
            <a:r>
              <a:rPr lang="vi-VN" sz="2200" dirty="0"/>
              <a:t>Giao tiếp: như email, talk, web browser…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43</a:t>
            </a:fld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3423E8-8985-118C-AC80-637A1789987D}"/>
              </a:ext>
            </a:extLst>
          </p:cNvPr>
          <p:cNvSpPr/>
          <p:nvPr/>
        </p:nvSpPr>
        <p:spPr>
          <a:xfrm>
            <a:off x="774146" y="5035640"/>
            <a:ext cx="10579654" cy="1075794"/>
          </a:xfrm>
          <a:prstGeom prst="roundRect">
            <a:avLst>
              <a:gd name="adj" fmla="val 2983"/>
            </a:avLst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sz="2200" dirty="0"/>
              <a:t>Người dùng chủ yếu làm việc thông qua các system program (không làm việc “trực tiếp” với các system call)</a:t>
            </a:r>
          </a:p>
        </p:txBody>
      </p:sp>
    </p:spTree>
    <p:extLst>
      <p:ext uri="{BB962C8B-B14F-4D97-AF65-F5344CB8AC3E}">
        <p14:creationId xmlns:p14="http://schemas.microsoft.com/office/powerpoint/2010/main" val="189995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44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9" y="2095027"/>
            <a:ext cx="7918398" cy="884656"/>
          </a:xfrm>
        </p:spPr>
        <p:txBody>
          <a:bodyPr>
            <a:normAutofit/>
          </a:bodyPr>
          <a:lstStyle/>
          <a:p>
            <a:r>
              <a:rPr lang="en-US" dirty="0"/>
              <a:t>CẤU TRÚC HỆ THỐNG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45254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 Cấu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Hệ điều hành là một chương trình lớn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Nó có nhiều dạng cấu trúc khác nhau:</a:t>
            </a:r>
          </a:p>
          <a:p>
            <a:pPr lvl="1"/>
            <a:r>
              <a:rPr lang="vi-VN" sz="2800" dirty="0"/>
              <a:t>Cấu trúc </a:t>
            </a:r>
            <a:r>
              <a:rPr lang="en-US" sz="2800" dirty="0"/>
              <a:t>Monolithic -</a:t>
            </a:r>
            <a:r>
              <a:rPr lang="vi-VN" sz="2800" dirty="0"/>
              <a:t> </a:t>
            </a:r>
            <a:r>
              <a:rPr lang="en-US" sz="2800" dirty="0"/>
              <a:t>Original UNIX</a:t>
            </a:r>
            <a:endParaRPr lang="vi-VN" sz="2800" dirty="0"/>
          </a:p>
          <a:p>
            <a:pPr lvl="1"/>
            <a:r>
              <a:rPr lang="vi-VN" sz="2800" dirty="0"/>
              <a:t>Cấu trúc Layered Approach</a:t>
            </a:r>
          </a:p>
          <a:p>
            <a:pPr lvl="1"/>
            <a:r>
              <a:rPr lang="vi-VN" sz="2800" dirty="0"/>
              <a:t>Cấu trúc </a:t>
            </a:r>
            <a:r>
              <a:rPr lang="en-US" altLang="en-US" sz="2800" dirty="0"/>
              <a:t>Microkernels </a:t>
            </a:r>
          </a:p>
          <a:p>
            <a:pPr lvl="1"/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Modules</a:t>
            </a:r>
          </a:p>
          <a:p>
            <a:pPr lvl="1"/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Hybrid Systems </a:t>
            </a:r>
            <a:endParaRPr lang="vi-V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387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5.1 Cấu </a:t>
            </a:r>
            <a:r>
              <a:rPr lang="en-US" dirty="0" err="1"/>
              <a:t>trúc</a:t>
            </a:r>
            <a:r>
              <a:rPr lang="en-US" dirty="0"/>
              <a:t> Monolithic -</a:t>
            </a:r>
            <a:r>
              <a:rPr lang="vi-VN" dirty="0"/>
              <a:t> </a:t>
            </a:r>
            <a:r>
              <a:rPr lang="en-US" dirty="0"/>
              <a:t>Original UNIX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45" y="1233824"/>
            <a:ext cx="6284577" cy="494313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UNIX – do </a:t>
            </a:r>
            <a:r>
              <a:rPr lang="en-US" altLang="zh-TW" dirty="0" err="1"/>
              <a:t>giới</a:t>
            </a:r>
            <a:r>
              <a:rPr lang="en-US" altLang="zh-TW" dirty="0"/>
              <a:t> </a:t>
            </a:r>
            <a:r>
              <a:rPr lang="en-US" altLang="zh-TW" dirty="0" err="1"/>
              <a:t>hạn</a:t>
            </a:r>
            <a:r>
              <a:rPr lang="en-US" altLang="zh-TW" dirty="0"/>
              <a:t> </a:t>
            </a:r>
            <a:r>
              <a:rPr lang="en-US" altLang="zh-TW" dirty="0" err="1"/>
              <a:t>về</a:t>
            </a:r>
            <a:r>
              <a:rPr lang="en-US" altLang="zh-TW" dirty="0"/>
              <a:t> </a:t>
            </a:r>
            <a:r>
              <a:rPr lang="en-US" altLang="zh-TW" dirty="0" err="1"/>
              <a:t>chức</a:t>
            </a:r>
            <a:r>
              <a:rPr lang="en-US" altLang="zh-TW" dirty="0"/>
              <a:t> </a:t>
            </a:r>
            <a:r>
              <a:rPr lang="en-US" altLang="zh-TW" dirty="0" err="1"/>
              <a:t>năng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cứng</a:t>
            </a:r>
            <a:r>
              <a:rPr lang="en-US" altLang="zh-TW" dirty="0"/>
              <a:t> </a:t>
            </a:r>
            <a:r>
              <a:rPr lang="en-US" altLang="zh-TW" dirty="0" err="1"/>
              <a:t>nên</a:t>
            </a:r>
            <a:r>
              <a:rPr lang="en-US" altLang="zh-TW" dirty="0"/>
              <a:t> Original UNIX </a:t>
            </a:r>
            <a:r>
              <a:rPr lang="en-US" altLang="zh-TW" dirty="0" err="1"/>
              <a:t>cũng</a:t>
            </a:r>
            <a:r>
              <a:rPr lang="en-US" altLang="zh-TW" dirty="0"/>
              <a:t> </a:t>
            </a:r>
            <a:r>
              <a:rPr lang="en-US" altLang="zh-TW" dirty="0" err="1"/>
              <a:t>có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rất</a:t>
            </a:r>
            <a:r>
              <a:rPr lang="en-US" altLang="zh-TW" dirty="0"/>
              <a:t> </a:t>
            </a:r>
            <a:r>
              <a:rPr lang="en-US" altLang="zh-TW" dirty="0" err="1"/>
              <a:t>giới</a:t>
            </a:r>
            <a:r>
              <a:rPr lang="en-US" altLang="zh-TW" dirty="0"/>
              <a:t> </a:t>
            </a:r>
            <a:r>
              <a:rPr lang="en-US" altLang="zh-TW" dirty="0" err="1"/>
              <a:t>hạn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UNIX </a:t>
            </a:r>
            <a:r>
              <a:rPr lang="en-US" altLang="zh-TW" dirty="0" err="1"/>
              <a:t>gồm</a:t>
            </a:r>
            <a:r>
              <a:rPr lang="zh-TW" altLang="en-US" dirty="0"/>
              <a:t> </a:t>
            </a:r>
            <a:r>
              <a:rPr lang="en-US" altLang="zh-TW" dirty="0" err="1"/>
              <a:t>hai</a:t>
            </a:r>
            <a:r>
              <a:rPr lang="zh-TW" altLang="en-US" dirty="0"/>
              <a:t> </a:t>
            </a:r>
            <a:r>
              <a:rPr lang="en-US" altLang="zh-TW" dirty="0" err="1"/>
              <a:t>phần</a:t>
            </a:r>
            <a:r>
              <a:rPr lang="zh-TW" altLang="en-US" dirty="0"/>
              <a:t> </a:t>
            </a:r>
            <a:r>
              <a:rPr lang="en-US" altLang="zh-TW" dirty="0" err="1"/>
              <a:t>tách</a:t>
            </a:r>
            <a:r>
              <a:rPr lang="zh-TW" altLang="en-US" dirty="0"/>
              <a:t> </a:t>
            </a:r>
            <a:r>
              <a:rPr lang="en-US" altLang="zh-TW" dirty="0" err="1"/>
              <a:t>rời</a:t>
            </a:r>
            <a:r>
              <a:rPr lang="zh-TW" altLang="en-US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:</a:t>
            </a:r>
            <a:endParaRPr lang="zh-TW" altLang="en-US" dirty="0"/>
          </a:p>
          <a:p>
            <a:pPr lvl="2"/>
            <a:r>
              <a:rPr lang="en-US" altLang="zh-TW" sz="2800" dirty="0" err="1"/>
              <a:t>Nhân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cung</a:t>
            </a:r>
            <a:r>
              <a:rPr lang="zh-TW" altLang="en-US" sz="2800" dirty="0"/>
              <a:t> </a:t>
            </a:r>
            <a:r>
              <a:rPr lang="en-US" altLang="zh-TW" sz="2800" dirty="0" err="1"/>
              <a:t>cấp</a:t>
            </a:r>
            <a:r>
              <a:rPr lang="zh-TW" altLang="en-US" sz="2800" dirty="0"/>
              <a:t> </a:t>
            </a:r>
            <a:r>
              <a:rPr lang="en-US" altLang="zh-TW" sz="2800" dirty="0"/>
              <a:t>file system, CPU scheduling, memory management </a:t>
            </a:r>
            <a:r>
              <a:rPr lang="en-US" altLang="zh-TW" sz="2800" dirty="0" err="1"/>
              <a:t>và</a:t>
            </a:r>
            <a:r>
              <a:rPr lang="en-US" altLang="zh-TW" sz="2800" dirty="0"/>
              <a:t> </a:t>
            </a:r>
            <a:r>
              <a:rPr lang="en-US" altLang="zh-TW" sz="2800" dirty="0" err="1"/>
              <a:t>một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số</a:t>
            </a:r>
            <a:r>
              <a:rPr lang="zh-TW" altLang="en-US" sz="2800" dirty="0"/>
              <a:t> </a:t>
            </a:r>
            <a:r>
              <a:rPr lang="en-US" altLang="zh-TW" sz="2800" dirty="0" err="1"/>
              <a:t>chức</a:t>
            </a:r>
            <a:r>
              <a:rPr lang="en-US" altLang="zh-TW" sz="2800" dirty="0"/>
              <a:t> </a:t>
            </a:r>
            <a:r>
              <a:rPr lang="en-US" altLang="zh-TW" sz="2800" dirty="0" err="1"/>
              <a:t>năng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khác</a:t>
            </a:r>
            <a:r>
              <a:rPr lang="en-US" altLang="zh-TW" sz="2800" dirty="0"/>
              <a:t>).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lvl="2"/>
            <a:r>
              <a:rPr lang="en-US" altLang="zh-TW" sz="2800" dirty="0"/>
              <a:t>System program.</a:t>
            </a:r>
            <a:endParaRPr lang="zh-TW" alt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46</a:t>
            </a:fld>
            <a:endParaRPr lang="en-V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5713B2B-3FB7-C410-C644-8A1C0221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31" y="1824679"/>
            <a:ext cx="4906720" cy="29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71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5.2 Cấu </a:t>
            </a:r>
            <a:r>
              <a:rPr lang="en-US" dirty="0" err="1"/>
              <a:t>trúc</a:t>
            </a:r>
            <a:r>
              <a:rPr lang="en-US" dirty="0"/>
              <a:t> Layered Approach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797" y="1195821"/>
            <a:ext cx="7075652" cy="5160527"/>
          </a:xfrm>
        </p:spPr>
        <p:txBody>
          <a:bodyPr>
            <a:normAutofit lnSpcReduction="10000"/>
          </a:bodyPr>
          <a:lstStyle/>
          <a:p>
            <a:r>
              <a:rPr lang="vi-VN" altLang="zh-TW" dirty="0"/>
              <a:t>H</a:t>
            </a:r>
            <a:r>
              <a:rPr lang="en-US" altLang="zh-TW" dirty="0"/>
              <a:t>ệ </a:t>
            </a:r>
            <a:r>
              <a:rPr lang="en-US" altLang="zh-TW" dirty="0" err="1"/>
              <a:t>điều</a:t>
            </a:r>
            <a:r>
              <a:rPr lang="en-US" altLang="zh-TW" dirty="0"/>
              <a:t> </a:t>
            </a:r>
            <a:r>
              <a:rPr lang="en-US" altLang="zh-TW" dirty="0" err="1"/>
              <a:t>hành</a:t>
            </a:r>
            <a:r>
              <a:rPr lang="vi-VN" altLang="zh-TW" dirty="0"/>
              <a:t> được chi</a:t>
            </a:r>
            <a:r>
              <a:rPr lang="en-US" altLang="zh-TW" dirty="0"/>
              <a:t>a</a:t>
            </a:r>
            <a:r>
              <a:rPr lang="vi-VN" altLang="zh-TW" dirty="0"/>
              <a:t> thành nhiều lớp (layer).</a:t>
            </a:r>
          </a:p>
          <a:p>
            <a:pPr lvl="1"/>
            <a:r>
              <a:rPr lang="vi-VN" altLang="zh-TW" sz="2800" dirty="0"/>
              <a:t>Lớp dưới cùng: hardware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Lớp trên cùng là giao tiếp với user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Lớp trên chỉ phụ thuộc lớp dưới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Một lớp chỉ có thể gọi các hàm của lớp dưới và các hàm của nó được gọi bởi lớp trên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 err="1"/>
              <a:t>Ví</a:t>
            </a:r>
            <a:r>
              <a:rPr lang="en-US" altLang="zh-TW" sz="2800" dirty="0"/>
              <a:t> </a:t>
            </a:r>
            <a:r>
              <a:rPr lang="en-US" altLang="zh-TW" sz="2800" dirty="0" err="1"/>
              <a:t>dụ</a:t>
            </a:r>
            <a:r>
              <a:rPr lang="en-US" altLang="zh-TW" sz="2800" dirty="0"/>
              <a:t>: </a:t>
            </a:r>
            <a:r>
              <a:rPr lang="en-US" altLang="zh-TW" sz="2800" dirty="0" err="1"/>
              <a:t>Hệ</a:t>
            </a:r>
            <a:r>
              <a:rPr lang="en-US" altLang="zh-TW" sz="2800" dirty="0"/>
              <a:t> </a:t>
            </a:r>
            <a:r>
              <a:rPr lang="en-US" altLang="zh-TW" sz="2800" dirty="0" err="1"/>
              <a:t>điều</a:t>
            </a:r>
            <a:r>
              <a:rPr lang="en-US" altLang="zh-TW" sz="2800" dirty="0"/>
              <a:t> </a:t>
            </a:r>
            <a:r>
              <a:rPr lang="en-US" altLang="zh-TW" sz="2800" dirty="0" err="1"/>
              <a:t>hành</a:t>
            </a:r>
            <a:r>
              <a:rPr lang="en-US" altLang="zh-TW" sz="2800" dirty="0"/>
              <a:t> THE.</a:t>
            </a:r>
            <a:endParaRPr lang="vi-VN" altLang="zh-TW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47</a:t>
            </a:fld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FD416-9DE0-51E8-6688-266DA8BC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40" y="1803072"/>
            <a:ext cx="3579541" cy="355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1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Microkernels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45" y="1009860"/>
            <a:ext cx="5568782" cy="524179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P</a:t>
            </a:r>
            <a:r>
              <a:rPr lang="vi-VN" altLang="zh-TW" sz="2400" dirty="0"/>
              <a:t>hân chia module theo microkernel (CMU Mach OS, 1980)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Chuyển một số chức năng của OS từ kernel space sang user space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Thu gọn kernel =&gt; microkernel, microkernel chỉ bao gồm các chức năng tối thiểu như quản lý tiến trình, bộ nhớ và cơ chế giao tiếp giữa các tiến trình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Giao tiếp giữa các </a:t>
            </a:r>
            <a:r>
              <a:rPr lang="en-US" altLang="zh-TW" sz="2400" dirty="0"/>
              <a:t>user </a:t>
            </a:r>
            <a:r>
              <a:rPr lang="vi-VN" altLang="zh-TW" sz="2400" dirty="0"/>
              <a:t>module qua cơ chế truyền thông điệp</a:t>
            </a:r>
            <a:r>
              <a:rPr lang="en-US" altLang="zh-TW" sz="2400" dirty="0"/>
              <a:t>.</a:t>
            </a:r>
            <a:endParaRPr lang="vi-VN" altLang="zh-TW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48</a:t>
            </a:fld>
            <a:endParaRPr lang="en-V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287E2F-696E-9EB3-6010-653E5AE4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17" y="1323976"/>
            <a:ext cx="5438826" cy="262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5.4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Modules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Nhiều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hệ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hành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hiện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đại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triển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khai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loadable kernel modules (LKMs):</a:t>
            </a:r>
          </a:p>
          <a:p>
            <a:pPr lvl="1"/>
            <a:r>
              <a:rPr lang="en-US" altLang="zh-TW" dirty="0" err="1"/>
              <a:t>Sử</a:t>
            </a:r>
            <a:r>
              <a:rPr lang="en-US" altLang="zh-TW" dirty="0"/>
              <a:t> </a:t>
            </a:r>
            <a:r>
              <a:rPr lang="en-US" altLang="zh-TW" dirty="0" err="1"/>
              <a:t>dụng</a:t>
            </a:r>
            <a:r>
              <a:rPr lang="en-US" altLang="zh-TW" dirty="0"/>
              <a:t> </a:t>
            </a:r>
            <a:r>
              <a:rPr lang="en-US" altLang="zh-TW" dirty="0" err="1"/>
              <a:t>cách</a:t>
            </a:r>
            <a:r>
              <a:rPr lang="en-US" altLang="zh-TW" dirty="0"/>
              <a:t> </a:t>
            </a:r>
            <a:r>
              <a:rPr lang="en-US" altLang="zh-TW" dirty="0" err="1"/>
              <a:t>tiếp</a:t>
            </a:r>
            <a:r>
              <a:rPr lang="en-US" altLang="zh-TW" dirty="0"/>
              <a:t> </a:t>
            </a:r>
            <a:r>
              <a:rPr lang="en-US" altLang="zh-TW" dirty="0" err="1"/>
              <a:t>cận</a:t>
            </a:r>
            <a:r>
              <a:rPr lang="en-US" altLang="zh-TW" dirty="0"/>
              <a:t> h</a:t>
            </a:r>
            <a:r>
              <a:rPr lang="vi-VN" altLang="zh-TW" dirty="0"/>
              <a:t>ư</a:t>
            </a:r>
            <a:r>
              <a:rPr lang="en-US" altLang="zh-TW" dirty="0" err="1"/>
              <a:t>ớng</a:t>
            </a:r>
            <a:r>
              <a:rPr lang="en-US" altLang="zh-TW" dirty="0"/>
              <a:t> </a:t>
            </a:r>
            <a:r>
              <a:rPr lang="en-US" altLang="zh-TW" dirty="0" err="1"/>
              <a:t>đối</a:t>
            </a:r>
            <a:r>
              <a:rPr lang="en-US" altLang="zh-TW" dirty="0"/>
              <a:t> t</a:t>
            </a:r>
            <a:r>
              <a:rPr lang="vi-VN" altLang="zh-TW" dirty="0"/>
              <a:t>ư</a:t>
            </a:r>
            <a:r>
              <a:rPr lang="en-US" altLang="zh-TW" dirty="0" err="1"/>
              <a:t>ợng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 err="1"/>
              <a:t>Mỗi</a:t>
            </a:r>
            <a:r>
              <a:rPr lang="en-US" altLang="zh-TW" dirty="0"/>
              <a:t> core </a:t>
            </a:r>
            <a:r>
              <a:rPr lang="en-US" altLang="zh-TW" dirty="0" err="1"/>
              <a:t>thành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tách</a:t>
            </a:r>
            <a:r>
              <a:rPr lang="en-US" altLang="zh-TW" dirty="0"/>
              <a:t> </a:t>
            </a:r>
            <a:r>
              <a:rPr lang="en-US" altLang="zh-TW" dirty="0" err="1"/>
              <a:t>biệt</a:t>
            </a:r>
            <a:r>
              <a:rPr lang="en-US" altLang="zh-TW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Trao </a:t>
            </a:r>
            <a:r>
              <a:rPr lang="en-US" altLang="zh-TW" dirty="0" err="1"/>
              <a:t>đổi</a:t>
            </a:r>
            <a:r>
              <a:rPr lang="en-US" altLang="zh-TW" dirty="0"/>
              <a:t> </a:t>
            </a:r>
            <a:r>
              <a:rPr lang="en-US" altLang="zh-TW" dirty="0" err="1"/>
              <a:t>thông</a:t>
            </a:r>
            <a:r>
              <a:rPr lang="en-US" altLang="zh-TW" dirty="0"/>
              <a:t> qua </a:t>
            </a:r>
            <a:r>
              <a:rPr lang="en-US" altLang="zh-TW" dirty="0" err="1"/>
              <a:t>các</a:t>
            </a:r>
            <a:r>
              <a:rPr lang="en-US" altLang="zh-TW" dirty="0"/>
              <a:t> interfaces.</a:t>
            </a:r>
          </a:p>
          <a:p>
            <a:pPr lvl="1"/>
            <a:r>
              <a:rPr lang="en-US" altLang="zh-TW" dirty="0" err="1"/>
              <a:t>Mỗi</a:t>
            </a:r>
            <a:r>
              <a:rPr lang="en-US" altLang="zh-TW" dirty="0"/>
              <a:t> module </a:t>
            </a:r>
            <a:r>
              <a:rPr lang="en-US" altLang="zh-TW" dirty="0" err="1"/>
              <a:t>nh</a:t>
            </a:r>
            <a:r>
              <a:rPr lang="vi-VN" altLang="zh-TW" dirty="0"/>
              <a:t>ư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một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của</a:t>
            </a:r>
            <a:r>
              <a:rPr lang="en-US" altLang="zh-TW" dirty="0"/>
              <a:t> </a:t>
            </a:r>
            <a:r>
              <a:rPr lang="en-US" altLang="zh-TW" dirty="0" err="1"/>
              <a:t>nhân</a:t>
            </a:r>
            <a:r>
              <a:rPr lang="en-US" altLang="zh-TW" dirty="0"/>
              <a:t>.</a:t>
            </a:r>
          </a:p>
          <a:p>
            <a:r>
              <a:rPr lang="en-US" altLang="zh-TW" sz="2400" dirty="0" err="1"/>
              <a:t>Nhìn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chung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Modules </a:t>
            </a:r>
            <a:r>
              <a:rPr lang="en-US" altLang="zh-TW" sz="2400" dirty="0" err="1"/>
              <a:t>giống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với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Layer </a:t>
            </a:r>
            <a:r>
              <a:rPr lang="en-US" altLang="zh-TW" sz="2400" dirty="0" err="1"/>
              <a:t>nh</a:t>
            </a:r>
            <a:r>
              <a:rPr lang="vi-VN" altLang="zh-TW" sz="2400" dirty="0"/>
              <a:t>ư</a:t>
            </a:r>
            <a:r>
              <a:rPr lang="en-US" altLang="zh-TW" sz="2400" dirty="0"/>
              <a:t>ng </a:t>
            </a:r>
            <a:r>
              <a:rPr lang="en-US" altLang="zh-TW" sz="2400" dirty="0" err="1"/>
              <a:t>phức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tạp</a:t>
            </a:r>
            <a:r>
              <a:rPr lang="en-US" altLang="zh-TW" sz="2400" dirty="0"/>
              <a:t> h</a:t>
            </a:r>
            <a:r>
              <a:rPr lang="vi-VN" altLang="zh-TW" sz="2400" dirty="0"/>
              <a:t>ơ</a:t>
            </a:r>
            <a:r>
              <a:rPr lang="en-US" altLang="zh-TW" sz="2400" dirty="0"/>
              <a:t>n.</a:t>
            </a:r>
          </a:p>
          <a:p>
            <a:pPr lvl="1"/>
            <a:r>
              <a:rPr lang="en-US" altLang="zh-TW" dirty="0" err="1"/>
              <a:t>Ví</a:t>
            </a:r>
            <a:r>
              <a:rPr lang="en-US" altLang="zh-TW" dirty="0"/>
              <a:t> </a:t>
            </a:r>
            <a:r>
              <a:rPr lang="en-US" altLang="zh-TW" dirty="0" err="1"/>
              <a:t>dụ</a:t>
            </a:r>
            <a:r>
              <a:rPr lang="en-US" altLang="zh-TW" dirty="0"/>
              <a:t>: Linux, Solaris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080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Các thành phần của hệ điều hành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Quản lý tiến trình</a:t>
            </a:r>
          </a:p>
          <a:p>
            <a:r>
              <a:rPr lang="vi-VN" dirty="0"/>
              <a:t>Quản lý bộ nhớ chính</a:t>
            </a:r>
          </a:p>
          <a:p>
            <a:r>
              <a:rPr lang="vi-VN" dirty="0"/>
              <a:t>Quản lý file</a:t>
            </a:r>
          </a:p>
          <a:p>
            <a:r>
              <a:rPr lang="vi-VN" dirty="0"/>
              <a:t>Quản lý hệ thống I/O</a:t>
            </a:r>
          </a:p>
          <a:p>
            <a:r>
              <a:rPr lang="vi-VN" dirty="0"/>
              <a:t>Quản lý hệ thống lưu trữ thứ cấp</a:t>
            </a:r>
          </a:p>
          <a:p>
            <a:r>
              <a:rPr lang="vi-VN" dirty="0"/>
              <a:t>Hệ thống bảo vệ</a:t>
            </a:r>
          </a:p>
          <a:p>
            <a:r>
              <a:rPr lang="vi-VN" dirty="0"/>
              <a:t>Hệ thống thông dịch lệnh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</a:t>
            </a:fld>
            <a:endParaRPr lang="en-V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5CEF692-B313-FA67-36AA-24A23468C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97" y="995265"/>
            <a:ext cx="3432462" cy="243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15DB231-FC7E-B5FA-FB66-28E7B642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5" y="3940404"/>
            <a:ext cx="4585532" cy="223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C5A1CA9-B6CD-C5D1-6B71-7080FA9F1260}"/>
              </a:ext>
            </a:extLst>
          </p:cNvPr>
          <p:cNvSpPr/>
          <p:nvPr/>
        </p:nvSpPr>
        <p:spPr>
          <a:xfrm>
            <a:off x="9131751" y="3463046"/>
            <a:ext cx="273377" cy="426563"/>
          </a:xfrm>
          <a:prstGeom prst="downArrow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232FBB-399E-FCB8-F658-8BDC6F2FF35C}"/>
              </a:ext>
            </a:extLst>
          </p:cNvPr>
          <p:cNvSpPr/>
          <p:nvPr/>
        </p:nvSpPr>
        <p:spPr>
          <a:xfrm>
            <a:off x="6825005" y="4647414"/>
            <a:ext cx="1084083" cy="79305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850C1B-8426-23BC-92E6-DE764B51F4D8}"/>
              </a:ext>
            </a:extLst>
          </p:cNvPr>
          <p:cNvSpPr/>
          <p:nvPr/>
        </p:nvSpPr>
        <p:spPr>
          <a:xfrm>
            <a:off x="8668497" y="5594771"/>
            <a:ext cx="1084083" cy="79305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6" y="1471305"/>
            <a:ext cx="3719288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hệ thống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Linux</a:t>
            </a:r>
            <a:endParaRPr lang="en-VN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797" y="2490728"/>
            <a:ext cx="3661023" cy="240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dirty="0"/>
              <a:t>Linux </a:t>
            </a:r>
            <a:r>
              <a:rPr kumimoji="1" lang="en-US" dirty="0" err="1"/>
              <a:t>d</a:t>
            </a:r>
            <a:r>
              <a:rPr lang="en-US" dirty="0" err="1"/>
              <a:t>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monolithic </a:t>
            </a:r>
            <a:r>
              <a:rPr lang="en-US" dirty="0" err="1"/>
              <a:t>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module.</a:t>
            </a:r>
            <a:endParaRPr kumimoji="1"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50</a:t>
            </a:fld>
            <a:endParaRPr lang="en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DF314AE-4F04-9E79-4C47-231AB39D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0682" y="1400534"/>
            <a:ext cx="3264225" cy="501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E30E1F-BAF5-6E78-0A9E-42A7D81AB988}"/>
              </a:ext>
            </a:extLst>
          </p:cNvPr>
          <p:cNvSpPr txBox="1">
            <a:spLocks/>
          </p:cNvSpPr>
          <p:nvPr/>
        </p:nvSpPr>
        <p:spPr>
          <a:xfrm>
            <a:off x="646122" y="-225571"/>
            <a:ext cx="10579655" cy="1944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5.4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000" dirty="0"/>
              <a:t> </a:t>
            </a:r>
            <a:r>
              <a:rPr lang="en-US" sz="4100" dirty="0"/>
              <a:t>Modules</a:t>
            </a:r>
            <a:endParaRPr lang="en-VN" sz="4100" dirty="0"/>
          </a:p>
        </p:txBody>
      </p:sp>
    </p:spTree>
    <p:extLst>
      <p:ext uri="{BB962C8B-B14F-4D97-AF65-F5344CB8AC3E}">
        <p14:creationId xmlns:p14="http://schemas.microsoft.com/office/powerpoint/2010/main" val="1249142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5.5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Hybrid Systems 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Hầu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hết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hệ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hành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hiện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đại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không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theo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một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thuần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túy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nào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mà</a:t>
            </a:r>
            <a:r>
              <a:rPr lang="en-US" altLang="zh-TW" sz="2400" dirty="0"/>
              <a:t> </a:t>
            </a:r>
            <a:r>
              <a:rPr lang="en-US" altLang="zh-TW" sz="2400" dirty="0" err="1"/>
              <a:t>lai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giữa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với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nhau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lai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sự</a:t>
            </a:r>
            <a:r>
              <a:rPr lang="en-US" altLang="zh-TW" dirty="0"/>
              <a:t> </a:t>
            </a:r>
            <a:r>
              <a:rPr lang="en-US" altLang="zh-TW" dirty="0" err="1"/>
              <a:t>kết</a:t>
            </a:r>
            <a:r>
              <a:rPr lang="en-US" altLang="zh-TW" dirty="0"/>
              <a:t> </a:t>
            </a:r>
            <a:r>
              <a:rPr lang="en-US" altLang="zh-TW" dirty="0" err="1"/>
              <a:t>hợp</a:t>
            </a:r>
            <a:r>
              <a:rPr lang="en-US" altLang="zh-TW" dirty="0"/>
              <a:t> </a:t>
            </a:r>
            <a:r>
              <a:rPr lang="en-US" altLang="zh-TW" dirty="0" err="1"/>
              <a:t>nhiều</a:t>
            </a:r>
            <a:r>
              <a:rPr lang="en-US" altLang="zh-TW" dirty="0"/>
              <a:t> </a:t>
            </a:r>
            <a:r>
              <a:rPr lang="en-US" altLang="zh-TW" dirty="0" err="1"/>
              <a:t>cách</a:t>
            </a:r>
            <a:r>
              <a:rPr lang="en-US" altLang="zh-TW" dirty="0"/>
              <a:t> </a:t>
            </a:r>
            <a:r>
              <a:rPr lang="en-US" altLang="zh-TW" dirty="0" err="1"/>
              <a:t>tiếp</a:t>
            </a:r>
            <a:r>
              <a:rPr lang="en-US" altLang="zh-TW" dirty="0"/>
              <a:t> </a:t>
            </a:r>
            <a:r>
              <a:rPr lang="en-US" altLang="zh-TW" dirty="0" err="1"/>
              <a:t>cận</a:t>
            </a:r>
            <a:r>
              <a:rPr lang="en-US" altLang="zh-TW" dirty="0"/>
              <a:t> </a:t>
            </a:r>
            <a:r>
              <a:rPr lang="en-US" altLang="zh-TW" dirty="0" err="1"/>
              <a:t>để</a:t>
            </a:r>
            <a:r>
              <a:rPr lang="en-US" altLang="zh-TW" dirty="0"/>
              <a:t> </a:t>
            </a:r>
            <a:r>
              <a:rPr lang="en-US" altLang="zh-TW" dirty="0" err="1"/>
              <a:t>giải</a:t>
            </a:r>
            <a:r>
              <a:rPr lang="en-US" altLang="zh-TW" dirty="0"/>
              <a:t> </a:t>
            </a:r>
            <a:r>
              <a:rPr lang="en-US" altLang="zh-TW" dirty="0" err="1"/>
              <a:t>quyết</a:t>
            </a:r>
            <a:r>
              <a:rPr lang="en-US" altLang="zh-TW" dirty="0"/>
              <a:t> </a:t>
            </a:r>
            <a:r>
              <a:rPr lang="en-US" altLang="zh-TW" dirty="0" err="1"/>
              <a:t>các</a:t>
            </a:r>
            <a:r>
              <a:rPr lang="en-US" altLang="zh-TW" dirty="0"/>
              <a:t> </a:t>
            </a:r>
            <a:r>
              <a:rPr lang="en-US" altLang="zh-TW" dirty="0" err="1"/>
              <a:t>nhu</a:t>
            </a:r>
            <a:r>
              <a:rPr lang="en-US" altLang="zh-TW" dirty="0"/>
              <a:t> </a:t>
            </a:r>
            <a:r>
              <a:rPr lang="en-US" altLang="zh-TW" dirty="0" err="1"/>
              <a:t>cầu</a:t>
            </a:r>
            <a:r>
              <a:rPr lang="en-US" altLang="zh-TW" dirty="0"/>
              <a:t> </a:t>
            </a:r>
            <a:r>
              <a:rPr lang="en-US" altLang="zh-TW" dirty="0" err="1"/>
              <a:t>về</a:t>
            </a:r>
            <a:r>
              <a:rPr lang="en-US" altLang="zh-TW" dirty="0"/>
              <a:t> </a:t>
            </a:r>
            <a:r>
              <a:rPr lang="en-US" altLang="zh-TW" dirty="0" err="1"/>
              <a:t>hiệu</a:t>
            </a:r>
            <a:r>
              <a:rPr lang="en-US" altLang="zh-TW" dirty="0"/>
              <a:t> </a:t>
            </a:r>
            <a:r>
              <a:rPr lang="en-US" altLang="zh-TW" dirty="0" err="1"/>
              <a:t>suất</a:t>
            </a:r>
            <a:r>
              <a:rPr lang="en-US" altLang="zh-TW" dirty="0"/>
              <a:t>, </a:t>
            </a:r>
            <a:r>
              <a:rPr lang="en-US" altLang="zh-TW" dirty="0" err="1"/>
              <a:t>bảo</a:t>
            </a:r>
            <a:r>
              <a:rPr lang="en-US" altLang="zh-TW" dirty="0"/>
              <a:t> </a:t>
            </a:r>
            <a:r>
              <a:rPr lang="en-US" altLang="zh-TW" dirty="0" err="1"/>
              <a:t>mật</a:t>
            </a:r>
            <a:r>
              <a:rPr lang="en-US" altLang="zh-TW" dirty="0"/>
              <a:t>, </a:t>
            </a:r>
            <a:r>
              <a:rPr lang="en-US" altLang="zh-TW" dirty="0" err="1"/>
              <a:t>nhu</a:t>
            </a:r>
            <a:r>
              <a:rPr lang="en-US" altLang="zh-TW" dirty="0"/>
              <a:t> </a:t>
            </a:r>
            <a:r>
              <a:rPr lang="en-US" altLang="zh-TW" dirty="0" err="1"/>
              <a:t>cầu</a:t>
            </a:r>
            <a:r>
              <a:rPr lang="en-US" altLang="zh-TW" dirty="0"/>
              <a:t> </a:t>
            </a:r>
            <a:r>
              <a:rPr lang="en-US" altLang="zh-TW" dirty="0" err="1"/>
              <a:t>sử</a:t>
            </a:r>
            <a:r>
              <a:rPr lang="en-US" altLang="zh-TW" dirty="0"/>
              <a:t> </a:t>
            </a:r>
            <a:r>
              <a:rPr lang="en-US" altLang="zh-TW" dirty="0" err="1"/>
              <a:t>dụng</a:t>
            </a:r>
            <a:r>
              <a:rPr lang="en-US" altLang="zh-TW" dirty="0"/>
              <a:t>.</a:t>
            </a:r>
            <a:endParaRPr lang="vi-VN" altLang="zh-TW" dirty="0"/>
          </a:p>
          <a:p>
            <a:pPr lvl="1"/>
            <a:r>
              <a:rPr lang="en-US" altLang="zh-TW" dirty="0" err="1"/>
              <a:t>Nhân</a:t>
            </a:r>
            <a:r>
              <a:rPr lang="en-US" altLang="zh-TW" dirty="0"/>
              <a:t> Linux </a:t>
            </a:r>
            <a:r>
              <a:rPr lang="en-US" altLang="zh-TW" dirty="0" err="1"/>
              <a:t>và</a:t>
            </a:r>
            <a:r>
              <a:rPr lang="en-US" altLang="zh-TW" dirty="0"/>
              <a:t> Solaris </a:t>
            </a:r>
            <a:r>
              <a:rPr lang="en-US" altLang="zh-TW" dirty="0" err="1"/>
              <a:t>theo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kết</a:t>
            </a:r>
            <a:r>
              <a:rPr lang="en-US" altLang="zh-TW" dirty="0"/>
              <a:t> </a:t>
            </a:r>
            <a:r>
              <a:rPr lang="en-US" altLang="zh-TW" dirty="0" err="1"/>
              <a:t>hợp</a:t>
            </a:r>
            <a:r>
              <a:rPr lang="en-US" altLang="zh-TW" dirty="0"/>
              <a:t> </a:t>
            </a:r>
            <a:r>
              <a:rPr lang="en-US" altLang="zh-TW" dirty="0" err="1"/>
              <a:t>không</a:t>
            </a:r>
            <a:r>
              <a:rPr lang="en-US" altLang="zh-TW" dirty="0"/>
              <a:t> </a:t>
            </a:r>
            <a:r>
              <a:rPr lang="en-US" altLang="zh-TW" dirty="0" err="1"/>
              <a:t>gian</a:t>
            </a:r>
            <a:r>
              <a:rPr lang="en-US" altLang="zh-TW" dirty="0"/>
              <a:t> </a:t>
            </a:r>
            <a:r>
              <a:rPr lang="en-US" altLang="zh-TW" dirty="0" err="1"/>
              <a:t>địa</a:t>
            </a:r>
            <a:r>
              <a:rPr lang="en-US" altLang="zh-TW" dirty="0"/>
              <a:t> </a:t>
            </a:r>
            <a:r>
              <a:rPr lang="en-US" altLang="zh-TW" dirty="0" err="1"/>
              <a:t>chỉ</a:t>
            </a:r>
            <a:r>
              <a:rPr lang="en-US" altLang="zh-TW" dirty="0"/>
              <a:t> kernel,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monolithic </a:t>
            </a:r>
            <a:r>
              <a:rPr lang="en-US" altLang="zh-TW" dirty="0" err="1"/>
              <a:t>và</a:t>
            </a:r>
            <a:r>
              <a:rPr lang="en-US" altLang="zh-TW" dirty="0"/>
              <a:t> modules.</a:t>
            </a:r>
          </a:p>
          <a:p>
            <a:pPr lvl="1"/>
            <a:r>
              <a:rPr lang="en-US" altLang="zh-TW" dirty="0" err="1"/>
              <a:t>Nhân</a:t>
            </a:r>
            <a:r>
              <a:rPr lang="en-US" altLang="zh-TW" dirty="0"/>
              <a:t> Windows </a:t>
            </a:r>
            <a:r>
              <a:rPr lang="en-US" altLang="zh-TW" dirty="0" err="1"/>
              <a:t>hầu</a:t>
            </a:r>
            <a:r>
              <a:rPr lang="en-US" altLang="zh-TW" dirty="0"/>
              <a:t> </a:t>
            </a:r>
            <a:r>
              <a:rPr lang="en-US" altLang="zh-TW" dirty="0" err="1"/>
              <a:t>nh</a:t>
            </a:r>
            <a:r>
              <a:rPr lang="vi-VN" altLang="zh-TW" dirty="0"/>
              <a:t>ư</a:t>
            </a:r>
            <a:r>
              <a:rPr lang="en-US" altLang="zh-TW" dirty="0"/>
              <a:t> </a:t>
            </a:r>
            <a:r>
              <a:rPr lang="en-US" altLang="zh-TW" dirty="0" err="1"/>
              <a:t>theo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liền</a:t>
            </a:r>
            <a:r>
              <a:rPr lang="en-US" altLang="zh-TW" dirty="0"/>
              <a:t> </a:t>
            </a:r>
            <a:r>
              <a:rPr lang="en-US" altLang="zh-TW" dirty="0" err="1"/>
              <a:t>khối</a:t>
            </a:r>
            <a:r>
              <a:rPr lang="en-US" altLang="zh-TW" dirty="0"/>
              <a:t>, </a:t>
            </a:r>
            <a:r>
              <a:rPr lang="en-US" altLang="zh-TW" dirty="0" err="1"/>
              <a:t>cộng</a:t>
            </a:r>
            <a:r>
              <a:rPr lang="en-US" altLang="zh-TW" dirty="0"/>
              <a:t> </a:t>
            </a:r>
            <a:r>
              <a:rPr lang="en-US" altLang="zh-TW" dirty="0" err="1"/>
              <a:t>với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vi </a:t>
            </a:r>
            <a:r>
              <a:rPr lang="en-US" altLang="zh-TW" dirty="0" err="1"/>
              <a:t>nhân</a:t>
            </a:r>
            <a:r>
              <a:rPr lang="en-US" altLang="zh-TW" dirty="0"/>
              <a:t> </a:t>
            </a:r>
            <a:r>
              <a:rPr lang="en-US" altLang="zh-TW" dirty="0" err="1"/>
              <a:t>cho</a:t>
            </a:r>
            <a:r>
              <a:rPr lang="en-US" altLang="zh-TW" dirty="0"/>
              <a:t> </a:t>
            </a:r>
            <a:r>
              <a:rPr lang="en-US" altLang="zh-TW" dirty="0" err="1"/>
              <a:t>các</a:t>
            </a:r>
            <a:r>
              <a:rPr lang="en-US" altLang="zh-TW" dirty="0"/>
              <a:t> </a:t>
            </a:r>
            <a:r>
              <a:rPr lang="en-US" altLang="zh-TW" dirty="0" err="1"/>
              <a:t>hệ</a:t>
            </a:r>
            <a:r>
              <a:rPr lang="en-US" altLang="zh-TW" dirty="0"/>
              <a:t> </a:t>
            </a:r>
            <a:r>
              <a:rPr lang="en-US" altLang="zh-TW" dirty="0" err="1"/>
              <a:t>thống</a:t>
            </a:r>
            <a:r>
              <a:rPr lang="en-US" altLang="zh-TW" dirty="0"/>
              <a:t> </a:t>
            </a:r>
            <a:r>
              <a:rPr lang="en-US" altLang="zh-TW" dirty="0" err="1"/>
              <a:t>cá</a:t>
            </a:r>
            <a:r>
              <a:rPr lang="en-US" altLang="zh-TW" dirty="0"/>
              <a:t> </a:t>
            </a:r>
            <a:r>
              <a:rPr lang="en-US" altLang="zh-TW" dirty="0" err="1"/>
              <a:t>nhân</a:t>
            </a:r>
            <a:r>
              <a:rPr lang="en-US" altLang="zh-TW" dirty="0"/>
              <a:t> </a:t>
            </a:r>
            <a:r>
              <a:rPr lang="en-US" altLang="zh-TW" dirty="0" err="1"/>
              <a:t>khác</a:t>
            </a:r>
            <a:r>
              <a:rPr lang="en-US" altLang="zh-TW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.</a:t>
            </a:r>
            <a:endParaRPr lang="vi-VN" altLang="zh-TW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622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77" y="1222042"/>
            <a:ext cx="4237057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của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macOS và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iOS</a:t>
            </a:r>
            <a:endParaRPr lang="en-VN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D6948B1-E770-8A21-19CA-2EA9C50D1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233" y="2050293"/>
            <a:ext cx="4909478" cy="404675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52</a:t>
            </a:fld>
            <a:endParaRPr lang="en-V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6D86A1-28EA-77D8-344A-61AD3D6FC350}"/>
              </a:ext>
            </a:extLst>
          </p:cNvPr>
          <p:cNvSpPr txBox="1">
            <a:spLocks/>
          </p:cNvSpPr>
          <p:nvPr/>
        </p:nvSpPr>
        <p:spPr>
          <a:xfrm>
            <a:off x="774145" y="223963"/>
            <a:ext cx="10579655" cy="898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</a:t>
            </a:r>
            <a:r>
              <a:rPr lang="en-US" sz="4000" dirty="0"/>
              <a:t> </a:t>
            </a:r>
            <a:r>
              <a:rPr lang="en-US" sz="4100" dirty="0" err="1"/>
              <a:t>Cấu</a:t>
            </a:r>
            <a:r>
              <a:rPr lang="en-US" sz="4000" dirty="0"/>
              <a:t> </a:t>
            </a:r>
            <a:r>
              <a:rPr lang="en-US" sz="4100" dirty="0" err="1"/>
              <a:t>trúc</a:t>
            </a:r>
            <a:r>
              <a:rPr lang="en-US" sz="4000" dirty="0"/>
              <a:t> </a:t>
            </a:r>
            <a:r>
              <a:rPr lang="en-US" sz="4100" dirty="0" err="1"/>
              <a:t>của</a:t>
            </a:r>
            <a:r>
              <a:rPr lang="en-US" sz="40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VN" sz="4100" dirty="0"/>
          </a:p>
        </p:txBody>
      </p:sp>
    </p:spTree>
    <p:extLst>
      <p:ext uri="{BB962C8B-B14F-4D97-AF65-F5344CB8AC3E}">
        <p14:creationId xmlns:p14="http://schemas.microsoft.com/office/powerpoint/2010/main" val="2357826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55" y="1347403"/>
            <a:ext cx="3159839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của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Darwin</a:t>
            </a:r>
            <a:endParaRPr lang="en-VN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53</a:t>
            </a:fld>
            <a:endParaRPr lang="en-VN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9E00327-00FC-0300-FB8E-5E955C62B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8664" y="1878043"/>
            <a:ext cx="4146997" cy="431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78493-C5C8-C4F2-DCB7-76A455749BE8}"/>
              </a:ext>
            </a:extLst>
          </p:cNvPr>
          <p:cNvSpPr txBox="1">
            <a:spLocks/>
          </p:cNvSpPr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</a:t>
            </a:r>
            <a:r>
              <a:rPr lang="en-US" dirty="0"/>
              <a:t>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100" dirty="0"/>
              <a:t> </a:t>
            </a:r>
            <a:r>
              <a:rPr lang="en-US" sz="4100" dirty="0" err="1"/>
              <a:t>của</a:t>
            </a:r>
            <a:r>
              <a:rPr lang="en-US" sz="41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638402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1" y="1310373"/>
            <a:ext cx="2770117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Kiến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trúc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Android</a:t>
            </a:r>
            <a:endParaRPr lang="en-VN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92" y="2112135"/>
            <a:ext cx="6991816" cy="4244213"/>
          </a:xfrm>
        </p:spPr>
        <p:txBody>
          <a:bodyPr>
            <a:normAutofit/>
          </a:bodyPr>
          <a:lstStyle/>
          <a:p>
            <a:r>
              <a:rPr lang="en-US" sz="2400" dirty="0" err="1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altLang="en-US" sz="2400" dirty="0"/>
              <a:t>Open Handset Alliance (Google).</a:t>
            </a:r>
          </a:p>
          <a:p>
            <a:r>
              <a:rPr lang="en-US" sz="2400" dirty="0" err="1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Linux.</a:t>
            </a:r>
          </a:p>
          <a:p>
            <a:r>
              <a:rPr kumimoji="1" lang="en-US" sz="2400" dirty="0" err="1"/>
              <a:t>M</a:t>
            </a:r>
            <a:r>
              <a:rPr lang="en-US" sz="2400" dirty="0" err="1"/>
              <a:t>ôi</a:t>
            </a:r>
            <a:r>
              <a:rPr lang="en-US" sz="2400" dirty="0"/>
              <a:t> tr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r>
              <a:rPr lang="en-US" sz="2400" dirty="0"/>
              <a:t> 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API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ảo</a:t>
            </a:r>
            <a:r>
              <a:rPr lang="en-US" sz="2400" dirty="0"/>
              <a:t> ART VM.</a:t>
            </a:r>
          </a:p>
          <a:p>
            <a:r>
              <a:rPr kumimoji="1" lang="en-US" sz="2400" dirty="0" err="1"/>
              <a:t>Th</a:t>
            </a:r>
            <a:r>
              <a:rPr lang="en-US" sz="2400" dirty="0" err="1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frameworks </a:t>
            </a:r>
            <a:r>
              <a:rPr lang="en-US" sz="2400" dirty="0" err="1"/>
              <a:t>cho</a:t>
            </a:r>
            <a:r>
              <a:rPr lang="en-US" sz="2400" dirty="0"/>
              <a:t> web browser, database, multimedia, …</a:t>
            </a:r>
            <a:endParaRPr kumimoji="1"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54</a:t>
            </a:fld>
            <a:endParaRPr lang="en-V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B94DEC-5F81-9922-BDBA-64B7BF4B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902" y="1045751"/>
            <a:ext cx="3233854" cy="50313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E2D796-F7F3-BFED-8439-3F52144B6607}"/>
              </a:ext>
            </a:extLst>
          </p:cNvPr>
          <p:cNvSpPr txBox="1">
            <a:spLocks/>
          </p:cNvSpPr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100" dirty="0"/>
              <a:t> </a:t>
            </a:r>
            <a:r>
              <a:rPr lang="en-US" sz="4100" dirty="0" err="1"/>
              <a:t>của</a:t>
            </a:r>
            <a:r>
              <a:rPr lang="en-US" sz="41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395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Tóm</a:t>
            </a:r>
            <a:r>
              <a:rPr lang="en-US" altLang="ja-JP" dirty="0"/>
              <a:t> </a:t>
            </a:r>
            <a:r>
              <a:rPr lang="en-US" altLang="ja-JP" dirty="0" err="1"/>
              <a:t>tắt</a:t>
            </a:r>
            <a:r>
              <a:rPr lang="en-US" altLang="ja-JP" dirty="0"/>
              <a:t> </a:t>
            </a:r>
            <a:r>
              <a:rPr lang="en-US" altLang="ja-JP" dirty="0" err="1"/>
              <a:t>lại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dung </a:t>
            </a:r>
            <a:r>
              <a:rPr lang="en-US" altLang="ja-JP" dirty="0" err="1"/>
              <a:t>buổi</a:t>
            </a:r>
            <a:r>
              <a:rPr lang="en-US" altLang="ja-JP" dirty="0"/>
              <a:t> </a:t>
            </a:r>
            <a:r>
              <a:rPr lang="en-US" altLang="ja-JP" dirty="0" err="1"/>
              <a:t>học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Các thành phần của hệ điều hành</a:t>
            </a:r>
          </a:p>
          <a:p>
            <a:r>
              <a:rPr lang="vi-VN" dirty="0"/>
              <a:t>Các dịch vụ hệ điều hành cung cấp</a:t>
            </a:r>
          </a:p>
          <a:p>
            <a:pPr lvl="1"/>
            <a:r>
              <a:rPr lang="vi-VN" sz="2800" dirty="0"/>
              <a:t>Lời gọi hệ thống (System call)</a:t>
            </a:r>
          </a:p>
          <a:p>
            <a:pPr lvl="1"/>
            <a:r>
              <a:rPr lang="vi-VN" sz="2800" dirty="0"/>
              <a:t>Các chương trình hệ thống (System programs)</a:t>
            </a:r>
          </a:p>
          <a:p>
            <a:r>
              <a:rPr lang="vi-VN" dirty="0"/>
              <a:t>Cấu trúc hệ thống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71234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2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/>
              <a:t>Nêu các thành phần chính của hệ điều hành?</a:t>
            </a:r>
          </a:p>
          <a:p>
            <a:r>
              <a:rPr lang="vi-VN" sz="2800" dirty="0"/>
              <a:t>Nêu các dịch vụ mà hệ điều hành cung cấp?</a:t>
            </a:r>
          </a:p>
          <a:p>
            <a:r>
              <a:rPr lang="vi-VN" sz="2800" dirty="0"/>
              <a:t>Lời gọi hệ thống là gì? Nêu </a:t>
            </a:r>
            <a:r>
              <a:rPr lang="en-US" sz="2800" dirty="0" err="1"/>
              <a:t>một</a:t>
            </a:r>
            <a:r>
              <a:rPr lang="vi-VN" sz="2800" dirty="0"/>
              <a:t> vài ví dụ?</a:t>
            </a:r>
          </a:p>
          <a:p>
            <a:r>
              <a:rPr lang="vi-VN" sz="2800" dirty="0"/>
              <a:t>Có mấy dạng cấu trúc hệ điều hành? Kể tên?</a:t>
            </a:r>
          </a:p>
          <a:p>
            <a:r>
              <a:rPr lang="vi-VN" sz="2800" dirty="0"/>
              <a:t>Tiến trình là gì? Các nhiệm vụ chính của thành phần quản lý tiến trình?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56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8224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74CB8-10AE-0C7A-EC8F-F5FB026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5CE22E-4356-5802-72DB-A4524C7516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THẢO LUẬN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004987-FD7F-505B-9904-578B6699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vi-VN" altLang="ja-JP"/>
              <a:t>Thực hiện bởi Trường Đại học Công nghệ Thông tin, ĐHQG-HCM</a:t>
            </a:r>
            <a:endParaRPr kumimoji="1" lang="ja-JP" altLang="en-US" dirty="0"/>
          </a:p>
        </p:txBody>
      </p:sp>
      <p:pic>
        <p:nvPicPr>
          <p:cNvPr id="9" name="Graphic 8" descr="Graph and note paper with pencils">
            <a:extLst>
              <a:ext uri="{FF2B5EF4-FFF2-40B4-BE49-F238E27FC236}">
                <a16:creationId xmlns:a16="http://schemas.microsoft.com/office/drawing/2014/main" id="{BCA71A8E-F63E-59E6-4727-11D48332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2400" y="172078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6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1.1. Quản lý tiến trình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071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1.1. </a:t>
            </a:r>
            <a:r>
              <a:rPr lang="en-US" altLang="ja-JP" dirty="0" err="1"/>
              <a:t>Quản</a:t>
            </a:r>
            <a:r>
              <a:rPr lang="en-US" altLang="ja-JP" dirty="0"/>
              <a:t> </a:t>
            </a:r>
            <a:r>
              <a:rPr lang="en-US" altLang="ja-JP" dirty="0" err="1"/>
              <a:t>lý</a:t>
            </a:r>
            <a:r>
              <a:rPr lang="en-US" altLang="ja-JP" dirty="0"/>
              <a:t> </a:t>
            </a:r>
            <a:r>
              <a:rPr lang="en-US" altLang="ja-JP" dirty="0" err="1"/>
              <a:t>tiến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altLang="ja-JP" dirty="0"/>
              <a:t>Tiến trình là gì?</a:t>
            </a:r>
          </a:p>
          <a:p>
            <a:r>
              <a:rPr lang="vi-VN" altLang="ja-JP" dirty="0"/>
              <a:t>Tiến trình khác chương trình ở điểm gì?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7</a:t>
            </a:fld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9E331-9AE7-26B1-0CC6-11D261D8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2721297"/>
            <a:ext cx="5974734" cy="337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2200" b="1" dirty="0"/>
              <a:t>Để hoàn thành công việc, một tiến trình cần:</a:t>
            </a:r>
          </a:p>
          <a:p>
            <a:pPr lvl="1"/>
            <a:r>
              <a:rPr lang="vi-VN" sz="2200" dirty="0"/>
              <a:t>CPU</a:t>
            </a:r>
          </a:p>
          <a:p>
            <a:pPr lvl="1"/>
            <a:r>
              <a:rPr lang="vi-VN" sz="2200" dirty="0"/>
              <a:t>Bộ nhớ</a:t>
            </a:r>
          </a:p>
          <a:p>
            <a:pPr lvl="1"/>
            <a:r>
              <a:rPr lang="vi-VN" sz="2200" dirty="0"/>
              <a:t>File</a:t>
            </a:r>
          </a:p>
          <a:p>
            <a:pPr lvl="1"/>
            <a:r>
              <a:rPr lang="vi-VN" sz="2200" dirty="0"/>
              <a:t>Thiết bị I/O,…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8</a:t>
            </a:fld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513A9-37E4-7B74-9AB4-37FE779C6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41197" y="1228490"/>
            <a:ext cx="5202000" cy="49431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vi-VN" sz="2200" b="1" dirty="0">
                <a:latin typeface="Arial" panose="020B0604020202020204" pitchFamily="34" charset="0"/>
                <a:cs typeface="Arial" panose="020B0604020202020204" pitchFamily="34" charset="0"/>
              </a:rPr>
              <a:t>Các nhiệm vụ chính: </a:t>
            </a: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Tạo và hủy tiến trình</a:t>
            </a: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Tạm dừng/ thực thi tiếp tiến trình</a:t>
            </a: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Cung cấp các cơ chế</a:t>
            </a: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Đồng bộ hoạt động các tiến trình</a:t>
            </a: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Giao tiếp giữa các tiến trình</a:t>
            </a: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Khống chế tắc nghẽn</a:t>
            </a:r>
            <a:endParaRPr lang="en-V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1.1. </a:t>
            </a:r>
            <a:r>
              <a:rPr lang="en-US" altLang="ja-JP" dirty="0" err="1"/>
              <a:t>Quản</a:t>
            </a:r>
            <a:r>
              <a:rPr lang="en-US" altLang="ja-JP" dirty="0"/>
              <a:t> </a:t>
            </a:r>
            <a:r>
              <a:rPr lang="en-US" altLang="ja-JP" dirty="0" err="1"/>
              <a:t>lý</a:t>
            </a:r>
            <a:r>
              <a:rPr lang="en-US" altLang="ja-JP" dirty="0"/>
              <a:t> </a:t>
            </a:r>
            <a:r>
              <a:rPr lang="en-US" altLang="ja-JP" dirty="0" err="1"/>
              <a:t>tiến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9696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138E7-0BF8-4FBE-AB49-4184E53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9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2C380-9011-23F7-8E4B-E195C0DF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EE24F-70E8-C3FA-399B-07DCA2C415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vi-V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4BBE0-C7C7-D804-DD85-D99BEB360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2CDC7B-AFE9-6C1F-2CD6-AA61695C2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1058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T Pallete">
      <a:dk1>
        <a:srgbClr val="2A2F4F"/>
      </a:dk1>
      <a:lt1>
        <a:srgbClr val="FFFFFF"/>
      </a:lt1>
      <a:dk2>
        <a:srgbClr val="1C305E"/>
      </a:dk2>
      <a:lt2>
        <a:srgbClr val="E7E6E6"/>
      </a:lt2>
      <a:accent1>
        <a:srgbClr val="0071FF"/>
      </a:accent1>
      <a:accent2>
        <a:srgbClr val="FAAB78"/>
      </a:accent2>
      <a:accent3>
        <a:srgbClr val="EC7171"/>
      </a:accent3>
      <a:accent4>
        <a:srgbClr val="FFCD38"/>
      </a:accent4>
      <a:accent5>
        <a:srgbClr val="4700D8"/>
      </a:accent5>
      <a:accent6>
        <a:srgbClr val="41855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0C6FF"/>
            </a:gs>
            <a:gs pos="100000">
              <a:srgbClr val="0072FF"/>
            </a:gs>
          </a:gsLst>
          <a:lin ang="5400000" scaled="1"/>
        </a:gradFill>
        <a:ln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</a:ln>
      </a:spPr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just">
          <a:lnSpc>
            <a:spcPct val="120000"/>
          </a:lnSpc>
          <a:spcBef>
            <a:spcPts val="200"/>
          </a:spcBef>
          <a:spcAft>
            <a:spcPts val="2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Bai giang so UIT update</Template>
  <TotalTime>452</TotalTime>
  <Words>2984</Words>
  <Application>Microsoft Office PowerPoint</Application>
  <PresentationFormat>Widescreen</PresentationFormat>
  <Paragraphs>352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1. Các thành phần của hệ điều hành</vt:lpstr>
      <vt:lpstr>PowerPoint Presentation</vt:lpstr>
      <vt:lpstr>1.1. Quản lý tiến trình</vt:lpstr>
      <vt:lpstr>1.1. Quản lý tiến trình</vt:lpstr>
      <vt:lpstr>PowerPoint Presentation</vt:lpstr>
      <vt:lpstr>1.2. Quản lý bộ nhớ chính</vt:lpstr>
      <vt:lpstr>1.2. Quản lý bộ nhớ chính</vt:lpstr>
      <vt:lpstr>1.2. Quản lý bộ nhớ chính</vt:lpstr>
      <vt:lpstr>1.2. Quản lý bộ nhớ chính</vt:lpstr>
      <vt:lpstr>PowerPoint Presentation</vt:lpstr>
      <vt:lpstr>1.3. Quản lý file</vt:lpstr>
      <vt:lpstr>1.3. Quản lý file</vt:lpstr>
      <vt:lpstr>PowerPoint Presentation</vt:lpstr>
      <vt:lpstr>1.4. Quản lý hệ thống I/O</vt:lpstr>
      <vt:lpstr>1.4. Quản lý hệ thống I/O</vt:lpstr>
      <vt:lpstr>PowerPoint Presentation</vt:lpstr>
      <vt:lpstr>1.5. Quản lý hệ thống lưu trữ thứ cấp</vt:lpstr>
      <vt:lpstr>1.5. Quản lý hệ thống lưu trữ thứ cấp</vt:lpstr>
      <vt:lpstr>PowerPoint Presentation</vt:lpstr>
      <vt:lpstr>1.6. Hệ thống bảo vệ</vt:lpstr>
      <vt:lpstr>1.6. Hệ thống bảo vệ</vt:lpstr>
      <vt:lpstr>PowerPoint Presentation</vt:lpstr>
      <vt:lpstr>1.7. Hệ thống thông dịch lệnh</vt:lpstr>
      <vt:lpstr>1.7. Hệ thống thông dịch lệnh</vt:lpstr>
      <vt:lpstr>PowerPoint Presentation</vt:lpstr>
      <vt:lpstr>2. Các dịch vụ hệ điều hành cung cấp</vt:lpstr>
      <vt:lpstr>2. Các dịch vụ hệ điều hành cung cấp</vt:lpstr>
      <vt:lpstr>2. Các dịch vụ hệ điều hành cung cấp</vt:lpstr>
      <vt:lpstr>2. Các dịch vụ hệ điều hành cung cấp</vt:lpstr>
      <vt:lpstr>PowerPoint Presentation</vt:lpstr>
      <vt:lpstr>PowerPoint Presentation</vt:lpstr>
      <vt:lpstr>3. Lời gọi hệ thống</vt:lpstr>
      <vt:lpstr>3. Lời gọi hệ thống </vt:lpstr>
      <vt:lpstr>3. Lời gọi hệ thống</vt:lpstr>
      <vt:lpstr>3. Lời gọi hệ thống</vt:lpstr>
      <vt:lpstr>3. Lời gọi hệ thống</vt:lpstr>
      <vt:lpstr>PowerPoint Presentation</vt:lpstr>
      <vt:lpstr>4. Các chương trình hệ thống</vt:lpstr>
      <vt:lpstr>4. Các chương trình hệ thống</vt:lpstr>
      <vt:lpstr>PowerPoint Presentation</vt:lpstr>
      <vt:lpstr>5. Cấu trúc hệ thống</vt:lpstr>
      <vt:lpstr>5.1 Cấu trúc Monolithic - Original UNIX</vt:lpstr>
      <vt:lpstr>5.2 Cấu trúc Layered Approach</vt:lpstr>
      <vt:lpstr>5.3 Cấu trúc Microkernels</vt:lpstr>
      <vt:lpstr>5.4 Cấu trúc Modules</vt:lpstr>
      <vt:lpstr>Cấu trúc hệ thống Linux</vt:lpstr>
      <vt:lpstr>5.5 Cấu trúc Hybrid Systems </vt:lpstr>
      <vt:lpstr>Cấu trúc của macOS và iOS</vt:lpstr>
      <vt:lpstr>Cấu trúc của Darwin</vt:lpstr>
      <vt:lpstr>Kiến trúc Android</vt:lpstr>
      <vt:lpstr>Tóm tắt lại nội dung buổi học</vt:lpstr>
      <vt:lpstr>Câu hỏi ôn tập chương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HĐH Chương 2</dc:title>
  <dc:creator>Trần Hoàng Lộc</dc:creator>
  <cp:lastModifiedBy>Nguyễn Thanh Thiện</cp:lastModifiedBy>
  <cp:revision>110</cp:revision>
  <dcterms:created xsi:type="dcterms:W3CDTF">2023-03-03T01:55:04Z</dcterms:created>
  <dcterms:modified xsi:type="dcterms:W3CDTF">2024-02-15T10:39:17Z</dcterms:modified>
</cp:coreProperties>
</file>